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83"/>
  </p:notesMasterIdLst>
  <p:handoutMasterIdLst>
    <p:handoutMasterId r:id="rId84"/>
  </p:handoutMasterIdLst>
  <p:sldIdLst>
    <p:sldId id="256" r:id="rId5"/>
    <p:sldId id="310" r:id="rId6"/>
    <p:sldId id="276" r:id="rId7"/>
    <p:sldId id="363" r:id="rId8"/>
    <p:sldId id="302" r:id="rId9"/>
    <p:sldId id="272" r:id="rId10"/>
    <p:sldId id="279" r:id="rId11"/>
    <p:sldId id="280" r:id="rId12"/>
    <p:sldId id="273" r:id="rId13"/>
    <p:sldId id="281" r:id="rId14"/>
    <p:sldId id="282" r:id="rId15"/>
    <p:sldId id="283" r:id="rId16"/>
    <p:sldId id="284" r:id="rId17"/>
    <p:sldId id="274" r:id="rId18"/>
    <p:sldId id="362" r:id="rId19"/>
    <p:sldId id="285" r:id="rId20"/>
    <p:sldId id="286" r:id="rId21"/>
    <p:sldId id="287" r:id="rId22"/>
    <p:sldId id="345" r:id="rId23"/>
    <p:sldId id="291" r:id="rId24"/>
    <p:sldId id="288" r:id="rId25"/>
    <p:sldId id="289" r:id="rId26"/>
    <p:sldId id="290" r:id="rId27"/>
    <p:sldId id="358" r:id="rId28"/>
    <p:sldId id="359" r:id="rId29"/>
    <p:sldId id="293" r:id="rId30"/>
    <p:sldId id="292" r:id="rId31"/>
    <p:sldId id="316" r:id="rId32"/>
    <p:sldId id="319" r:id="rId33"/>
    <p:sldId id="320" r:id="rId34"/>
    <p:sldId id="323" r:id="rId35"/>
    <p:sldId id="331" r:id="rId36"/>
    <p:sldId id="342" r:id="rId37"/>
    <p:sldId id="329" r:id="rId38"/>
    <p:sldId id="322" r:id="rId39"/>
    <p:sldId id="361" r:id="rId40"/>
    <p:sldId id="328" r:id="rId41"/>
    <p:sldId id="327" r:id="rId42"/>
    <p:sldId id="326" r:id="rId43"/>
    <p:sldId id="325" r:id="rId44"/>
    <p:sldId id="360" r:id="rId45"/>
    <p:sldId id="324" r:id="rId46"/>
    <p:sldId id="355" r:id="rId47"/>
    <p:sldId id="312" r:id="rId48"/>
    <p:sldId id="313" r:id="rId49"/>
    <p:sldId id="317" r:id="rId50"/>
    <p:sldId id="318" r:id="rId51"/>
    <p:sldId id="333" r:id="rId52"/>
    <p:sldId id="334" r:id="rId53"/>
    <p:sldId id="336" r:id="rId54"/>
    <p:sldId id="340" r:id="rId55"/>
    <p:sldId id="341" r:id="rId56"/>
    <p:sldId id="344" r:id="rId57"/>
    <p:sldId id="346" r:id="rId58"/>
    <p:sldId id="347" r:id="rId59"/>
    <p:sldId id="348" r:id="rId60"/>
    <p:sldId id="349" r:id="rId61"/>
    <p:sldId id="350" r:id="rId62"/>
    <p:sldId id="351" r:id="rId63"/>
    <p:sldId id="352" r:id="rId64"/>
    <p:sldId id="353" r:id="rId65"/>
    <p:sldId id="294" r:id="rId66"/>
    <p:sldId id="296" r:id="rId67"/>
    <p:sldId id="314" r:id="rId68"/>
    <p:sldId id="309" r:id="rId69"/>
    <p:sldId id="297" r:id="rId70"/>
    <p:sldId id="298" r:id="rId71"/>
    <p:sldId id="299" r:id="rId72"/>
    <p:sldId id="300" r:id="rId73"/>
    <p:sldId id="301" r:id="rId74"/>
    <p:sldId id="303" r:id="rId75"/>
    <p:sldId id="304" r:id="rId76"/>
    <p:sldId id="305" r:id="rId77"/>
    <p:sldId id="306" r:id="rId78"/>
    <p:sldId id="308" r:id="rId79"/>
    <p:sldId id="307" r:id="rId80"/>
    <p:sldId id="311" r:id="rId81"/>
    <p:sldId id="354"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BFAC6"/>
    <a:srgbClr val="00FFD5"/>
    <a:srgbClr val="5BA8F0"/>
    <a:srgbClr val="659996"/>
    <a:srgbClr val="14059C"/>
    <a:srgbClr val="024D49"/>
    <a:srgbClr val="B0B9F7"/>
    <a:srgbClr val="07B1DB"/>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00000-0000-0000-0000-000000000000}" v="1" dt="2021-03-21T01:27:22.824"/>
    <p1510:client id="{591A2446-29E1-4CBA-B5FC-30B9B407E9ED}" v="172" dt="2021-03-11T13:52:10.1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67463" autoAdjust="0"/>
  </p:normalViewPr>
  <p:slideViewPr>
    <p:cSldViewPr snapToGrid="0">
      <p:cViewPr varScale="1">
        <p:scale>
          <a:sx n="86" d="100"/>
          <a:sy n="86" d="100"/>
        </p:scale>
        <p:origin x="562" y="58"/>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handoutMaster" Target="handoutMasters/handoutMaster1.xml"/><Relationship Id="rId89" Type="http://schemas.microsoft.com/office/2015/10/relationships/revisionInfo" Target="revisionInfo.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6/30/2021</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6/30/2021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DECF21A4-E71B-4D3A-AF45-E989C23A7BB1}" type="datetimeFigureOut">
              <a:rPr lang="en-US" smtClean="0"/>
              <a:t>6/30/2021</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DECF21A4-E71B-4D3A-AF45-E989C23A7BB1}" type="datetimeFigureOut">
              <a:rPr lang="en-US" smtClean="0"/>
              <a:t>6/30/2021</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DECF21A4-E71B-4D3A-AF45-E989C23A7BB1}" type="datetimeFigureOut">
              <a:rPr lang="en-US" smtClean="0"/>
              <a:t>6/30/2021</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DECF21A4-E71B-4D3A-AF45-E989C23A7BB1}" type="datetimeFigureOut">
              <a:rPr lang="en-US" smtClean="0"/>
              <a:t>6/30/2021</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DECF21A4-E71B-4D3A-AF45-E989C23A7BB1}" type="datetimeFigureOut">
              <a:rPr lang="en-US" smtClean="0"/>
              <a:t>6/30/2021</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DECF21A4-E71B-4D3A-AF45-E989C23A7BB1}" type="datetimeFigureOut">
              <a:rPr lang="en-US" smtClean="0"/>
              <a:t>6/30/2021</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DECF21A4-E71B-4D3A-AF45-E989C23A7BB1}" type="datetimeFigureOut">
              <a:rPr lang="en-US" smtClean="0"/>
              <a:t>6/30/2021</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DECF21A4-E71B-4D3A-AF45-E989C23A7BB1}" type="datetimeFigureOut">
              <a:rPr lang="en-US" smtClean="0"/>
              <a:t>6/30/2021</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DECF21A4-E71B-4D3A-AF45-E989C23A7BB1}" type="datetimeFigureOut">
              <a:rPr lang="en-US" smtClean="0"/>
              <a:t>6/30/2021</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DECF21A4-E71B-4D3A-AF45-E989C23A7BB1}" type="datetimeFigureOut">
              <a:rPr lang="en-US" smtClean="0"/>
              <a:t>6/30/2021</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DECF21A4-E71B-4D3A-AF45-E989C23A7BB1}" type="datetimeFigureOut">
              <a:rPr lang="en-US" smtClean="0"/>
              <a:t>6/30/2021</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6/30/2021</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18" Type="http://schemas.openxmlformats.org/officeDocument/2006/relationships/image" Target="../media/image2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21.png"/><Relationship Id="rId2" Type="http://schemas.openxmlformats.org/officeDocument/2006/relationships/image" Target="../media/image6.jpg"/><Relationship Id="rId16" Type="http://schemas.openxmlformats.org/officeDocument/2006/relationships/image" Target="../media/image20.svg"/><Relationship Id="rId1" Type="http://schemas.openxmlformats.org/officeDocument/2006/relationships/slideLayout" Target="../slideLayouts/slideLayout2.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47.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www.frontiersin.org/articles/10.3389/fpubh.2020.587937/full#B8"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gif"/><Relationship Id="rId5" Type="http://schemas.openxmlformats.org/officeDocument/2006/relationships/image" Target="../media/image67.gif"/><Relationship Id="rId4" Type="http://schemas.openxmlformats.org/officeDocument/2006/relationships/image" Target="../media/image66.gif"/></Relationships>
</file>

<file path=ppt/slides/_rels/slide52.xml.rels><?xml version="1.0" encoding="UTF-8" standalone="yes"?>
<Relationships xmlns="http://schemas.openxmlformats.org/package/2006/relationships"><Relationship Id="rId2" Type="http://schemas.openxmlformats.org/officeDocument/2006/relationships/image" Target="../media/image69.g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0.g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tandfonline.com/servlet/linkout?suffix=cit0002&amp;dbid=128&amp;doi=10.1080%2F14737159.2020.1766968&amp;key=000526462000008" TargetMode="External"/><Relationship Id="rId7" Type="http://schemas.openxmlformats.org/officeDocument/2006/relationships/hyperlink" Target="http://scholar.google.com/scholar_lookup?hl=en&amp;volume=38&amp;publication_year=2020&amp;issue=4&amp;author=C.+Sheridan&amp;title=Coronavirus+and+the+race+to+distribute+reliable+diagnostics" TargetMode="External"/><Relationship Id="rId2" Type="http://schemas.openxmlformats.org/officeDocument/2006/relationships/hyperlink" Target="https://www.tandfonline.com/servlet/linkout?suffix=cit0002&amp;dbid=16&amp;doi=10.1080%2F14737159.2020.1766968&amp;key=10.1002%2Fjmv.25722" TargetMode="External"/><Relationship Id="rId1" Type="http://schemas.openxmlformats.org/officeDocument/2006/relationships/slideLayout" Target="../slideLayouts/slideLayout2.xml"/><Relationship Id="rId6" Type="http://schemas.openxmlformats.org/officeDocument/2006/relationships/hyperlink" Target="https://www.tandfonline.com/servlet/linkout?suffix=cit0004&amp;dbid=128&amp;doi=10.1080%2F14737159.2020.1766968&amp;key=000524877300002" TargetMode="External"/><Relationship Id="rId5" Type="http://schemas.openxmlformats.org/officeDocument/2006/relationships/hyperlink" Target="https://www.tandfonline.com/servlet/linkout?suffix=cit0004&amp;dbid=16&amp;doi=10.1080%2F14737159.2020.1766968&amp;key=10.1038%2Fd41587-020-00002-2" TargetMode="External"/><Relationship Id="rId4" Type="http://schemas.openxmlformats.org/officeDocument/2006/relationships/hyperlink" Target="http://scholar.google.com/scholar_lookup?hl=en&amp;volume=92&amp;publication_year=2020&amp;issue=6&amp;author=P+Sun&amp;author=X+Lu&amp;author=C+Xu&amp;title=Understanding+of+COVID-19+based+on+current+evidence"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2.png"/><Relationship Id="rId4" Type="http://schemas.openxmlformats.org/officeDocument/2006/relationships/image" Target="../media/image8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3564638" y="3800925"/>
            <a:ext cx="6018763" cy="1592106"/>
          </a:xfrm>
          <a:effectLst>
            <a:glow rad="63500">
              <a:schemeClr val="accent1">
                <a:satMod val="175000"/>
                <a:alpha val="40000"/>
              </a:schemeClr>
            </a:glow>
          </a:effectLst>
        </p:spPr>
        <p:txBody>
          <a:bodyPr anchor="t">
            <a:normAutofit fontScale="90000"/>
          </a:bodyPr>
          <a:lstStyle/>
          <a:p>
            <a:r>
              <a:rPr lang="en-US" sz="4400" dirty="0">
                <a:ln w="0">
                  <a:solidFill>
                    <a:schemeClr val="tx1">
                      <a:lumMod val="95000"/>
                    </a:schemeClr>
                  </a:solidFill>
                </a:ln>
                <a:solidFill>
                  <a:srgbClr val="0070C0"/>
                </a:solidFill>
                <a:effectLst>
                  <a:outerShdw blurRad="38100" dist="19050" dir="2700000" algn="tl" rotWithShape="0">
                    <a:schemeClr val="dk1">
                      <a:alpha val="40000"/>
                    </a:schemeClr>
                  </a:outerShdw>
                </a:effectLst>
              </a:rPr>
              <a:t>Smart assistant for ease the process of Covid-19 and Pneumonia detection </a:t>
            </a:r>
            <a:br>
              <a:rPr lang="en-US" sz="2400" b="1" dirty="0"/>
            </a:br>
            <a:r>
              <a:rPr lang="en-US" sz="2400" b="1" dirty="0"/>
              <a:t>        </a:t>
            </a:r>
            <a:br>
              <a:rPr lang="en-US" sz="2400" b="1" dirty="0"/>
            </a:br>
            <a:r>
              <a:rPr lang="en-US" sz="2400" b="1"/>
              <a:t>         </a:t>
            </a:r>
            <a:r>
              <a:rPr lang="en-US" sz="2400" b="1" dirty="0"/>
              <a:t> Project ID - 2021_180</a:t>
            </a:r>
            <a:endParaRPr lang="en-US" sz="2400" dirty="0">
              <a:latin typeface="Franklin Gothic Book" panose="020B0503020102020204" pitchFamily="34" charset="0"/>
              <a:cs typeface="Segoe UI" panose="020B0502040204020203" pitchFamily="34" charset="0"/>
            </a:endParaRPr>
          </a:p>
        </p:txBody>
      </p:sp>
      <p:sp>
        <p:nvSpPr>
          <p:cNvPr id="48" name="Freeform: Shape 47">
            <a:extLst>
              <a:ext uri="{FF2B5EF4-FFF2-40B4-BE49-F238E27FC236}">
                <a16:creationId xmlns:a16="http://schemas.microsoft.com/office/drawing/2014/main" id="{2E2D6188-24E5-426A-BB2A-3FA2D6B9C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8331"/>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Freeform: Shape 49">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Freeform: Shape 51">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Freeform: Shape 53">
            <a:extLst>
              <a:ext uri="{FF2B5EF4-FFF2-40B4-BE49-F238E27FC236}">
                <a16:creationId xmlns:a16="http://schemas.microsoft.com/office/drawing/2014/main" id="{1208BC59-C84F-483F-80CD-FAEC74229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573"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2725" r="13388"/>
          <a:stretch/>
        </p:blipFill>
        <p:spPr>
          <a:xfrm>
            <a:off x="73530" y="3379561"/>
            <a:ext cx="3033508" cy="2719964"/>
          </a:xfrm>
          <a:prstGeom prst="rect">
            <a:avLst/>
          </a:prstGeom>
        </p:spPr>
      </p:pic>
      <p:sp>
        <p:nvSpPr>
          <p:cNvPr id="56" name="Freeform: Shape 55">
            <a:extLst>
              <a:ext uri="{FF2B5EF4-FFF2-40B4-BE49-F238E27FC236}">
                <a16:creationId xmlns:a16="http://schemas.microsoft.com/office/drawing/2014/main" id="{A1DABD52-05DF-4F31-AFB9-B330D8BE46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25559" y="725908"/>
            <a:ext cx="2852928" cy="2852928"/>
          </a:xfrm>
          <a:custGeom>
            <a:avLst/>
            <a:gdLst>
              <a:gd name="connsiteX0" fmla="*/ 1426464 w 2852928"/>
              <a:gd name="connsiteY0" fmla="*/ 0 h 2852928"/>
              <a:gd name="connsiteX1" fmla="*/ 2852928 w 2852928"/>
              <a:gd name="connsiteY1" fmla="*/ 1426464 h 2852928"/>
              <a:gd name="connsiteX2" fmla="*/ 1426464 w 2852928"/>
              <a:gd name="connsiteY2" fmla="*/ 2852928 h 2852928"/>
              <a:gd name="connsiteX3" fmla="*/ 0 w 2852928"/>
              <a:gd name="connsiteY3" fmla="*/ 1426464 h 2852928"/>
              <a:gd name="connsiteX4" fmla="*/ 1426464 w 2852928"/>
              <a:gd name="connsiteY4" fmla="*/ 0 h 2852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Oval 57">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0967" y="561316"/>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Graphic 4" descr="Chat">
            <a:extLst>
              <a:ext uri="{FF2B5EF4-FFF2-40B4-BE49-F238E27FC236}">
                <a16:creationId xmlns:a16="http://schemas.microsoft.com/office/drawing/2014/main" id="{EB71843F-0A0B-4317-B205-4B0A0B97C0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84586" y="202986"/>
            <a:ext cx="2329136" cy="2329136"/>
          </a:xfrm>
          <a:prstGeom prst="rect">
            <a:avLst/>
          </a:prstGeom>
        </p:spPr>
      </p:pic>
      <p:sp>
        <p:nvSpPr>
          <p:cNvPr id="60" name="Freeform: Shape 59">
            <a:extLst>
              <a:ext uri="{FF2B5EF4-FFF2-40B4-BE49-F238E27FC236}">
                <a16:creationId xmlns:a16="http://schemas.microsoft.com/office/drawing/2014/main" id="{6B9D64DB-4D5C-4A91-B45F-F301E3174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2"/>
            <a:ext cx="3439432" cy="3550083"/>
          </a:xfrm>
          <a:custGeom>
            <a:avLst/>
            <a:gdLst>
              <a:gd name="connsiteX0" fmla="*/ 115336 w 3439432"/>
              <a:gd name="connsiteY0" fmla="*/ 0 h 3550083"/>
              <a:gd name="connsiteX1" fmla="*/ 3439432 w 3439432"/>
              <a:gd name="connsiteY1" fmla="*/ 0 h 3550083"/>
              <a:gd name="connsiteX2" fmla="*/ 3439432 w 3439432"/>
              <a:gd name="connsiteY2" fmla="*/ 3462762 h 3550083"/>
              <a:gd name="connsiteX3" fmla="*/ 3318024 w 3439432"/>
              <a:gd name="connsiteY3" fmla="*/ 3493980 h 3550083"/>
              <a:gd name="connsiteX4" fmla="*/ 2761488 w 3439432"/>
              <a:gd name="connsiteY4" fmla="*/ 3550083 h 3550083"/>
              <a:gd name="connsiteX5" fmla="*/ 0 w 3439432"/>
              <a:gd name="connsiteY5" fmla="*/ 788595 h 3550083"/>
              <a:gd name="connsiteX6" fmla="*/ 70713 w 3439432"/>
              <a:gd name="connsiteY6" fmla="*/ 164949 h 355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550083">
                <a:moveTo>
                  <a:pt x="115336" y="0"/>
                </a:moveTo>
                <a:lnTo>
                  <a:pt x="3439432" y="0"/>
                </a:lnTo>
                <a:lnTo>
                  <a:pt x="3439432" y="3462762"/>
                </a:lnTo>
                <a:lnTo>
                  <a:pt x="3318024" y="3493980"/>
                </a:lnTo>
                <a:cubicBezTo>
                  <a:pt x="3138258" y="3530765"/>
                  <a:pt x="2952129" y="3550083"/>
                  <a:pt x="2761488" y="3550083"/>
                </a:cubicBezTo>
                <a:cubicBezTo>
                  <a:pt x="1236360" y="3550083"/>
                  <a:pt x="0" y="2313723"/>
                  <a:pt x="0" y="788595"/>
                </a:cubicBezTo>
                <a:cubicBezTo>
                  <a:pt x="0" y="574124"/>
                  <a:pt x="24450" y="365364"/>
                  <a:pt x="70713" y="164949"/>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 name="Freeform: Shape 61">
            <a:extLst>
              <a:ext uri="{FF2B5EF4-FFF2-40B4-BE49-F238E27FC236}">
                <a16:creationId xmlns:a16="http://schemas.microsoft.com/office/drawing/2014/main" id="{8E4F04B5-4D4A-4F70-8549-384AF5351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8761" y="-4330"/>
            <a:ext cx="3273238" cy="3383891"/>
          </a:xfrm>
          <a:custGeom>
            <a:avLst/>
            <a:gdLst>
              <a:gd name="connsiteX0" fmla="*/ 122841 w 3273238"/>
              <a:gd name="connsiteY0" fmla="*/ 0 h 3383891"/>
              <a:gd name="connsiteX1" fmla="*/ 3273238 w 3273238"/>
              <a:gd name="connsiteY1" fmla="*/ 0 h 3383891"/>
              <a:gd name="connsiteX2" fmla="*/ 3273238 w 3273238"/>
              <a:gd name="connsiteY2" fmla="*/ 3291335 h 3383891"/>
              <a:gd name="connsiteX3" fmla="*/ 3118338 w 3273238"/>
              <a:gd name="connsiteY3" fmla="*/ 3331164 h 3383891"/>
              <a:gd name="connsiteX4" fmla="*/ 2595295 w 3273238"/>
              <a:gd name="connsiteY4" fmla="*/ 3383891 h 3383891"/>
              <a:gd name="connsiteX5" fmla="*/ 0 w 3273238"/>
              <a:gd name="connsiteY5" fmla="*/ 788596 h 3383891"/>
              <a:gd name="connsiteX6" fmla="*/ 116679 w 3273238"/>
              <a:gd name="connsiteY6" fmla="*/ 16835 h 338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383891">
                <a:moveTo>
                  <a:pt x="122841" y="0"/>
                </a:moveTo>
                <a:lnTo>
                  <a:pt x="3273238" y="0"/>
                </a:lnTo>
                <a:lnTo>
                  <a:pt x="3273238" y="3291335"/>
                </a:lnTo>
                <a:lnTo>
                  <a:pt x="3118338" y="3331164"/>
                </a:lnTo>
                <a:cubicBezTo>
                  <a:pt x="2949390" y="3365736"/>
                  <a:pt x="2774463" y="3383891"/>
                  <a:pt x="2595295" y="3383891"/>
                </a:cubicBezTo>
                <a:cubicBezTo>
                  <a:pt x="1161953" y="3383891"/>
                  <a:pt x="0" y="2221938"/>
                  <a:pt x="0" y="788596"/>
                </a:cubicBezTo>
                <a:cubicBezTo>
                  <a:pt x="0" y="519845"/>
                  <a:pt x="40850" y="260634"/>
                  <a:pt x="116679" y="1683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4" name="Freeform: Shape 63">
            <a:extLst>
              <a:ext uri="{FF2B5EF4-FFF2-40B4-BE49-F238E27FC236}">
                <a16:creationId xmlns:a16="http://schemas.microsoft.com/office/drawing/2014/main" id="{0D14DB62-3EB3-452E-89EE-30B0CDB0C8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63236" y="4071322"/>
            <a:ext cx="2828765" cy="2786678"/>
          </a:xfrm>
          <a:custGeom>
            <a:avLst/>
            <a:gdLst>
              <a:gd name="connsiteX0" fmla="*/ 1888236 w 2828765"/>
              <a:gd name="connsiteY0" fmla="*/ 0 h 2786678"/>
              <a:gd name="connsiteX1" fmla="*/ 2788281 w 2828765"/>
              <a:gd name="connsiteY1" fmla="*/ 227900 h 2786678"/>
              <a:gd name="connsiteX2" fmla="*/ 2828765 w 2828765"/>
              <a:gd name="connsiteY2" fmla="*/ 252495 h 2786678"/>
              <a:gd name="connsiteX3" fmla="*/ 2828765 w 2828765"/>
              <a:gd name="connsiteY3" fmla="*/ 2786678 h 2786678"/>
              <a:gd name="connsiteX4" fmla="*/ 227128 w 2828765"/>
              <a:gd name="connsiteY4" fmla="*/ 2786678 h 2786678"/>
              <a:gd name="connsiteX5" fmla="*/ 148387 w 2828765"/>
              <a:gd name="connsiteY5" fmla="*/ 2623223 h 2786678"/>
              <a:gd name="connsiteX6" fmla="*/ 0 w 2828765"/>
              <a:gd name="connsiteY6" fmla="*/ 1888236 h 2786678"/>
              <a:gd name="connsiteX7" fmla="*/ 1888236 w 2828765"/>
              <a:gd name="connsiteY7" fmla="*/ 0 h 278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8765" h="2786678">
                <a:moveTo>
                  <a:pt x="1888236" y="0"/>
                </a:moveTo>
                <a:cubicBezTo>
                  <a:pt x="2214125" y="0"/>
                  <a:pt x="2520731" y="82558"/>
                  <a:pt x="2788281" y="227900"/>
                </a:cubicBezTo>
                <a:lnTo>
                  <a:pt x="2828765" y="252495"/>
                </a:lnTo>
                <a:lnTo>
                  <a:pt x="2828765" y="2786678"/>
                </a:lnTo>
                <a:lnTo>
                  <a:pt x="227128" y="2786678"/>
                </a:lnTo>
                <a:lnTo>
                  <a:pt x="148387" y="2623223"/>
                </a:lnTo>
                <a:cubicBezTo>
                  <a:pt x="52837" y="2397318"/>
                  <a:pt x="0" y="2148947"/>
                  <a:pt x="0" y="1888236"/>
                </a:cubicBezTo>
                <a:cubicBezTo>
                  <a:pt x="0" y="845392"/>
                  <a:pt x="845392" y="0"/>
                  <a:pt x="188823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6" name="Freeform: Shape 65">
            <a:extLst>
              <a:ext uri="{FF2B5EF4-FFF2-40B4-BE49-F238E27FC236}">
                <a16:creationId xmlns:a16="http://schemas.microsoft.com/office/drawing/2014/main" id="{CB14CE1B-4BC5-4EF2-BE3D-05E4F580B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99331" y="3907418"/>
            <a:ext cx="2992669" cy="2950582"/>
          </a:xfrm>
          <a:custGeom>
            <a:avLst/>
            <a:gdLst>
              <a:gd name="connsiteX0" fmla="*/ 2052140 w 2992669"/>
              <a:gd name="connsiteY0" fmla="*/ 0 h 2950582"/>
              <a:gd name="connsiteX1" fmla="*/ 2850926 w 2992669"/>
              <a:gd name="connsiteY1" fmla="*/ 161267 h 2950582"/>
              <a:gd name="connsiteX2" fmla="*/ 2992669 w 2992669"/>
              <a:gd name="connsiteY2" fmla="*/ 229549 h 2950582"/>
              <a:gd name="connsiteX3" fmla="*/ 2992669 w 2992669"/>
              <a:gd name="connsiteY3" fmla="*/ 2950582 h 2950582"/>
              <a:gd name="connsiteX4" fmla="*/ 209274 w 2992669"/>
              <a:gd name="connsiteY4" fmla="*/ 2950582 h 2950582"/>
              <a:gd name="connsiteX5" fmla="*/ 161267 w 2992669"/>
              <a:gd name="connsiteY5" fmla="*/ 2850926 h 2950582"/>
              <a:gd name="connsiteX6" fmla="*/ 0 w 2992669"/>
              <a:gd name="connsiteY6" fmla="*/ 2052140 h 2950582"/>
              <a:gd name="connsiteX7" fmla="*/ 2052140 w 2992669"/>
              <a:gd name="connsiteY7" fmla="*/ 0 h 29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2669" h="2950582">
                <a:moveTo>
                  <a:pt x="2052140" y="0"/>
                </a:moveTo>
                <a:cubicBezTo>
                  <a:pt x="2335482" y="0"/>
                  <a:pt x="2605411" y="57424"/>
                  <a:pt x="2850926" y="161267"/>
                </a:cubicBezTo>
                <a:lnTo>
                  <a:pt x="2992669" y="229549"/>
                </a:lnTo>
                <a:lnTo>
                  <a:pt x="2992669" y="2950582"/>
                </a:lnTo>
                <a:lnTo>
                  <a:pt x="209274" y="2950582"/>
                </a:lnTo>
                <a:lnTo>
                  <a:pt x="161267" y="2850926"/>
                </a:lnTo>
                <a:cubicBezTo>
                  <a:pt x="57423" y="2605411"/>
                  <a:pt x="0" y="2335482"/>
                  <a:pt x="0" y="2052140"/>
                </a:cubicBezTo>
                <a:cubicBezTo>
                  <a:pt x="0" y="918774"/>
                  <a:pt x="918774" y="0"/>
                  <a:pt x="205214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65077" y="1135272"/>
            <a:ext cx="1973892" cy="1973892"/>
          </a:xfrm>
          <a:prstGeom prst="rect">
            <a:avLst/>
          </a:prstGeom>
        </p:spPr>
      </p:pic>
      <p:pic>
        <p:nvPicPr>
          <p:cNvPr id="7" name="Picture 6" descr="A picture containing plant, decorated&#10;&#10;Description automatically generated">
            <a:extLst>
              <a:ext uri="{FF2B5EF4-FFF2-40B4-BE49-F238E27FC236}">
                <a16:creationId xmlns:a16="http://schemas.microsoft.com/office/drawing/2014/main" id="{F5D45C12-0D29-49A6-9017-7F9025DE8B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62791" y="334412"/>
            <a:ext cx="2088907" cy="2088907"/>
          </a:xfrm>
          <a:prstGeom prst="rect">
            <a:avLst/>
          </a:prstGeom>
        </p:spPr>
      </p:pic>
      <p:pic>
        <p:nvPicPr>
          <p:cNvPr id="16" name="Graphic 4" descr="Chat">
            <a:extLst>
              <a:ext uri="{FF2B5EF4-FFF2-40B4-BE49-F238E27FC236}">
                <a16:creationId xmlns:a16="http://schemas.microsoft.com/office/drawing/2014/main" id="{EB71843F-0A0B-4317-B205-4B0A0B97C0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6310" y="4840577"/>
            <a:ext cx="1952160" cy="1952160"/>
          </a:xfrm>
          <a:prstGeom prst="rect">
            <a:avLst/>
          </a:prstGeom>
        </p:spPr>
      </p:pic>
    </p:spTree>
    <p:extLst>
      <p:ext uri="{BB962C8B-B14F-4D97-AF65-F5344CB8AC3E}">
        <p14:creationId xmlns:p14="http://schemas.microsoft.com/office/powerpoint/2010/main" val="32239897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D0D6D3E-D7F9-4591-9CA9-DDF4DB1F7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E9E252B-0132-4768-AF82-C49C9287E9CA}"/>
              </a:ext>
            </a:extLst>
          </p:cNvPr>
          <p:cNvSpPr>
            <a:spLocks noGrp="1"/>
          </p:cNvSpPr>
          <p:nvPr>
            <p:ph type="title"/>
          </p:nvPr>
        </p:nvSpPr>
        <p:spPr>
          <a:xfrm>
            <a:off x="1330648" y="2812308"/>
            <a:ext cx="6335484" cy="3163224"/>
          </a:xfrm>
        </p:spPr>
        <p:txBody>
          <a:bodyPr vert="horz" lIns="91440" tIns="45720" rIns="91440" bIns="45720" rtlCol="0" anchor="t">
            <a:normAutofit/>
          </a:bodyPr>
          <a:lstStyle/>
          <a:p>
            <a:r>
              <a:rPr lang="en-US" sz="3600" b="1" dirty="0">
                <a:solidFill>
                  <a:schemeClr val="accent1">
                    <a:lumMod val="50000"/>
                  </a:schemeClr>
                </a:solidFill>
              </a:rPr>
              <a:t>IT18115130</a:t>
            </a:r>
            <a:br>
              <a:rPr lang="en-US" sz="3600" b="1" dirty="0">
                <a:solidFill>
                  <a:schemeClr val="accent1">
                    <a:lumMod val="50000"/>
                  </a:schemeClr>
                </a:solidFill>
              </a:rPr>
            </a:br>
            <a:r>
              <a:rPr lang="en-US" sz="3600" b="1" dirty="0">
                <a:solidFill>
                  <a:schemeClr val="accent1">
                    <a:lumMod val="50000"/>
                  </a:schemeClr>
                </a:solidFill>
              </a:rPr>
              <a:t>SENEVIRATHNE K.D.A</a:t>
            </a:r>
            <a:br>
              <a:rPr lang="en-US" sz="3600" dirty="0"/>
            </a:br>
            <a:br>
              <a:rPr lang="en-US" sz="3600" dirty="0"/>
            </a:br>
            <a:r>
              <a:rPr lang="en-US" sz="3600" b="1" dirty="0">
                <a:solidFill>
                  <a:schemeClr val="accent1">
                    <a:lumMod val="50000"/>
                  </a:schemeClr>
                </a:solidFill>
              </a:rPr>
              <a:t>Information Technology</a:t>
            </a:r>
          </a:p>
        </p:txBody>
      </p:sp>
      <p:sp>
        <p:nvSpPr>
          <p:cNvPr id="12" name="Rectangle 11">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4068664" cy="6858000"/>
          </a:xfrm>
          <a:prstGeom prst="rect">
            <a:avLst/>
          </a:prstGeom>
          <a:gradFill>
            <a:gsLst>
              <a:gs pos="26000">
                <a:srgbClr val="000000"/>
              </a:gs>
              <a:gs pos="100000">
                <a:schemeClr val="accent1"/>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3611463" cy="6858000"/>
          </a:xfrm>
          <a:prstGeom prst="rect">
            <a:avLst/>
          </a:prstGeom>
          <a:gradFill>
            <a:gsLst>
              <a:gs pos="0">
                <a:schemeClr val="accent1">
                  <a:lumMod val="75000"/>
                  <a:alpha val="56000"/>
                </a:schemeClr>
              </a:gs>
              <a:gs pos="100000">
                <a:srgbClr val="000000">
                  <a:alpha val="52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230721" y="-107390"/>
            <a:ext cx="3853890" cy="4068665"/>
          </a:xfrm>
          <a:prstGeom prst="rect">
            <a:avLst/>
          </a:prstGeom>
          <a:gradFill>
            <a:gsLst>
              <a:gs pos="0">
                <a:srgbClr val="000000">
                  <a:alpha val="34000"/>
                </a:srgbClr>
              </a:gs>
              <a:gs pos="96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in a library&#10;&#10;Description automatically generated with low confidence">
            <a:extLst>
              <a:ext uri="{FF2B5EF4-FFF2-40B4-BE49-F238E27FC236}">
                <a16:creationId xmlns:a16="http://schemas.microsoft.com/office/drawing/2014/main" id="{E10BE973-DCFD-4341-BC9F-44F6C4328BFE}"/>
              </a:ext>
            </a:extLst>
          </p:cNvPr>
          <p:cNvPicPr>
            <a:picLocks noChangeAspect="1"/>
          </p:cNvPicPr>
          <p:nvPr/>
        </p:nvPicPr>
        <p:blipFill rotWithShape="1">
          <a:blip r:embed="rId2">
            <a:extLst>
              <a:ext uri="{28A0092B-C50C-407E-A947-70E740481C1C}">
                <a14:useLocalDpi xmlns:a14="http://schemas.microsoft.com/office/drawing/2010/main" val="0"/>
              </a:ext>
            </a:extLst>
          </a:blip>
          <a:srcRect t="3250" r="1" b="21751"/>
          <a:stretch/>
        </p:blipFill>
        <p:spPr>
          <a:xfrm>
            <a:off x="8508659" y="313872"/>
            <a:ext cx="2885055" cy="2885055"/>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p:spPr>
      </p:pic>
      <p:pic>
        <p:nvPicPr>
          <p:cNvPr id="9" name="Picture 8">
            <a:extLst>
              <a:ext uri="{FF2B5EF4-FFF2-40B4-BE49-F238E27FC236}">
                <a16:creationId xmlns:a16="http://schemas.microsoft.com/office/drawing/2014/main" id="{6C1D166F-B42C-4A33-94C1-5D10A7525212}"/>
              </a:ext>
            </a:extLst>
          </p:cNvPr>
          <p:cNvPicPr>
            <a:picLocks noChangeAspect="1"/>
          </p:cNvPicPr>
          <p:nvPr/>
        </p:nvPicPr>
        <p:blipFill rotWithShape="1">
          <a:blip r:embed="rId3"/>
          <a:srcRect r="63863" b="-12"/>
          <a:stretch/>
        </p:blipFill>
        <p:spPr>
          <a:xfrm>
            <a:off x="0" y="6334539"/>
            <a:ext cx="3145562" cy="523461"/>
          </a:xfrm>
          <a:prstGeom prst="rect">
            <a:avLst/>
          </a:prstGeom>
        </p:spPr>
      </p:pic>
      <p:sp>
        <p:nvSpPr>
          <p:cNvPr id="3" name="TextBox 2">
            <a:extLst>
              <a:ext uri="{FF2B5EF4-FFF2-40B4-BE49-F238E27FC236}">
                <a16:creationId xmlns:a16="http://schemas.microsoft.com/office/drawing/2014/main" id="{CCF8DAB9-0149-48E4-8F6C-EAE3D4C844C3}"/>
              </a:ext>
            </a:extLst>
          </p:cNvPr>
          <p:cNvSpPr txBox="1"/>
          <p:nvPr/>
        </p:nvSpPr>
        <p:spPr>
          <a:xfrm>
            <a:off x="2630658" y="6485206"/>
            <a:ext cx="5035474" cy="372791"/>
          </a:xfrm>
          <a:prstGeom prst="rect">
            <a:avLst/>
          </a:prstGeom>
          <a:noFill/>
          <a:ln>
            <a:solidFill>
              <a:schemeClr val="bg1">
                <a:lumMod val="95000"/>
              </a:schemeClr>
            </a:solidFill>
          </a:ln>
        </p:spPr>
        <p:txBody>
          <a:bodyPr wrap="square" rtlCol="0">
            <a:spAutoFit/>
          </a:bodyPr>
          <a:lstStyle/>
          <a:p>
            <a:r>
              <a:rPr lang="en-US" dirty="0"/>
              <a:t>IT18115130  Senevirathne K.D.A   2021-180</a:t>
            </a:r>
          </a:p>
        </p:txBody>
      </p:sp>
    </p:spTree>
    <p:extLst>
      <p:ext uri="{BB962C8B-B14F-4D97-AF65-F5344CB8AC3E}">
        <p14:creationId xmlns:p14="http://schemas.microsoft.com/office/powerpoint/2010/main" val="1265096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559294"/>
            <a:ext cx="12191999" cy="6298279"/>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28"/>
            <a:ext cx="6096001" cy="6858000"/>
          </a:xfrm>
          <a:prstGeom prst="rect">
            <a:avLst/>
          </a:prstGeom>
          <a:gradFill>
            <a:gsLst>
              <a:gs pos="13000">
                <a:srgbClr val="000000">
                  <a:alpha val="72000"/>
                </a:srgbClr>
              </a:gs>
              <a:gs pos="99000">
                <a:schemeClr val="accent1">
                  <a:lumMod val="50000"/>
                  <a:alpha val="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6B3C24A-11C1-4E04-B14A-7F39F43C1EAA}"/>
              </a:ext>
            </a:extLst>
          </p:cNvPr>
          <p:cNvSpPr>
            <a:spLocks noGrp="1"/>
          </p:cNvSpPr>
          <p:nvPr>
            <p:ph type="title"/>
          </p:nvPr>
        </p:nvSpPr>
        <p:spPr>
          <a:xfrm>
            <a:off x="1145136" y="1028700"/>
            <a:ext cx="9947305" cy="1090657"/>
          </a:xfrm>
        </p:spPr>
        <p:txBody>
          <a:bodyPr vert="horz" lIns="91440" tIns="45720" rIns="91440" bIns="45720" rtlCol="0" anchor="b">
            <a:normAutofit/>
          </a:bodyPr>
          <a:lstStyle/>
          <a:p>
            <a:pPr algn="ctr"/>
            <a:r>
              <a:rPr lang="en-US" sz="3400" dirty="0">
                <a:solidFill>
                  <a:srgbClr val="FFFFFF"/>
                </a:solidFill>
              </a:rPr>
              <a:t>Smart assistant to detect Covid-19 and Pneumonia by using Chest X-ray images</a:t>
            </a:r>
          </a:p>
        </p:txBody>
      </p:sp>
      <p:sp>
        <p:nvSpPr>
          <p:cNvPr id="51" name="Freeform: Shape 50">
            <a:extLst>
              <a:ext uri="{FF2B5EF4-FFF2-40B4-BE49-F238E27FC236}">
                <a16:creationId xmlns:a16="http://schemas.microsoft.com/office/drawing/2014/main" id="{32B3ACB3-D689-442E-8A40-8680B0FEB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0">
                <a:schemeClr val="accent1">
                  <a:alpha val="5000"/>
                </a:schemeClr>
              </a:gs>
              <a:gs pos="68000">
                <a:schemeClr val="accent1">
                  <a:alpha val="15000"/>
                </a:schemeClr>
              </a:gs>
            </a:gsLst>
            <a:lin ang="21594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Picture 10" descr="Graphical user interface&#10;&#10;Description automatically generated with medium confidence">
            <a:extLst>
              <a:ext uri="{FF2B5EF4-FFF2-40B4-BE49-F238E27FC236}">
                <a16:creationId xmlns:a16="http://schemas.microsoft.com/office/drawing/2014/main" id="{676C496E-67B3-4C11-8B0F-E694BEA4A415}"/>
              </a:ext>
            </a:extLst>
          </p:cNvPr>
          <p:cNvPicPr>
            <a:picLocks noChangeAspect="1"/>
          </p:cNvPicPr>
          <p:nvPr/>
        </p:nvPicPr>
        <p:blipFill rotWithShape="1">
          <a:blip r:embed="rId2">
            <a:extLst>
              <a:ext uri="{28A0092B-C50C-407E-A947-70E740481C1C}">
                <a14:useLocalDpi xmlns:a14="http://schemas.microsoft.com/office/drawing/2010/main" val="0"/>
              </a:ext>
            </a:extLst>
          </a:blip>
          <a:srcRect r="1" b="17105"/>
          <a:stretch/>
        </p:blipFill>
        <p:spPr>
          <a:xfrm>
            <a:off x="2343302" y="3351745"/>
            <a:ext cx="7519558" cy="3506255"/>
          </a:xfrm>
          <a:custGeom>
            <a:avLst/>
            <a:gdLst/>
            <a:ahLst/>
            <a:cxnLst/>
            <a:rect l="l" t="t" r="r" b="b"/>
            <a:pathLst>
              <a:path w="7519558" h="3506255">
                <a:moveTo>
                  <a:pt x="3759779" y="0"/>
                </a:moveTo>
                <a:cubicBezTo>
                  <a:pt x="5713450" y="0"/>
                  <a:pt x="7320331" y="1484777"/>
                  <a:pt x="7513560" y="3387468"/>
                </a:cubicBezTo>
                <a:lnTo>
                  <a:pt x="7519558" y="3506255"/>
                </a:lnTo>
                <a:lnTo>
                  <a:pt x="0" y="3506255"/>
                </a:lnTo>
                <a:lnTo>
                  <a:pt x="5998" y="3387468"/>
                </a:lnTo>
                <a:cubicBezTo>
                  <a:pt x="199227" y="1484777"/>
                  <a:pt x="1806109" y="0"/>
                  <a:pt x="3759779" y="0"/>
                </a:cubicBezTo>
                <a:close/>
              </a:path>
            </a:pathLst>
          </a:custGeom>
        </p:spPr>
      </p:pic>
    </p:spTree>
    <p:extLst>
      <p:ext uri="{BB962C8B-B14F-4D97-AF65-F5344CB8AC3E}">
        <p14:creationId xmlns:p14="http://schemas.microsoft.com/office/powerpoint/2010/main" val="3322186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708EF-A45F-4B39-8175-2818F555A75F}"/>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13221136-BA9B-49F5-A72C-9FB83C98968A}"/>
              </a:ext>
            </a:extLst>
          </p:cNvPr>
          <p:cNvPicPr>
            <a:picLocks noChangeAspect="1"/>
          </p:cNvPicPr>
          <p:nvPr/>
        </p:nvPicPr>
        <p:blipFill rotWithShape="1">
          <a:blip r:embed="rId2">
            <a:extLst>
              <a:ext uri="{28A0092B-C50C-407E-A947-70E740481C1C}">
                <a14:useLocalDpi xmlns:a14="http://schemas.microsoft.com/office/drawing/2010/main" val="0"/>
              </a:ext>
            </a:extLst>
          </a:blip>
          <a:srcRect l="5259" r="15064" b="1"/>
          <a:stretch/>
        </p:blipFill>
        <p:spPr>
          <a:xfrm>
            <a:off x="20" y="-725704"/>
            <a:ext cx="12191980" cy="3541475"/>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TextBox 4">
            <a:extLst>
              <a:ext uri="{FF2B5EF4-FFF2-40B4-BE49-F238E27FC236}">
                <a16:creationId xmlns:a16="http://schemas.microsoft.com/office/drawing/2014/main" id="{882B3098-D550-4C26-A86B-496412AE4A97}"/>
              </a:ext>
            </a:extLst>
          </p:cNvPr>
          <p:cNvSpPr txBox="1"/>
          <p:nvPr/>
        </p:nvSpPr>
        <p:spPr>
          <a:xfrm>
            <a:off x="3992132" y="2680256"/>
            <a:ext cx="5919787" cy="245268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6000" b="1" dirty="0">
                <a:solidFill>
                  <a:srgbClr val="0070C0"/>
                </a:solidFill>
                <a:latin typeface="+mj-lt"/>
                <a:ea typeface="+mj-ea"/>
                <a:cs typeface="+mj-cs"/>
              </a:rPr>
              <a:t>Introduction</a:t>
            </a:r>
          </a:p>
        </p:txBody>
      </p:sp>
      <p:sp>
        <p:nvSpPr>
          <p:cNvPr id="3" name="TextBox 2">
            <a:extLst>
              <a:ext uri="{FF2B5EF4-FFF2-40B4-BE49-F238E27FC236}">
                <a16:creationId xmlns:a16="http://schemas.microsoft.com/office/drawing/2014/main" id="{E285A228-BAA6-46C7-8B98-02FDD6C5FEE2}"/>
              </a:ext>
            </a:extLst>
          </p:cNvPr>
          <p:cNvSpPr txBox="1"/>
          <p:nvPr/>
        </p:nvSpPr>
        <p:spPr>
          <a:xfrm>
            <a:off x="3306394" y="6413319"/>
            <a:ext cx="5035474" cy="372791"/>
          </a:xfrm>
          <a:prstGeom prst="rect">
            <a:avLst/>
          </a:prstGeom>
          <a:noFill/>
          <a:ln>
            <a:solidFill>
              <a:schemeClr val="bg1">
                <a:lumMod val="95000"/>
              </a:schemeClr>
            </a:solidFill>
          </a:ln>
        </p:spPr>
        <p:txBody>
          <a:bodyPr wrap="square" rtlCol="0">
            <a:spAutoFit/>
          </a:bodyPr>
          <a:lstStyle/>
          <a:p>
            <a:r>
              <a:rPr lang="en-US" dirty="0"/>
              <a:t>IT18115130  Senevirathne K.D.A   2021-201</a:t>
            </a:r>
          </a:p>
        </p:txBody>
      </p:sp>
      <p:pic>
        <p:nvPicPr>
          <p:cNvPr id="8" name="Picture 7">
            <a:extLst>
              <a:ext uri="{FF2B5EF4-FFF2-40B4-BE49-F238E27FC236}">
                <a16:creationId xmlns:a16="http://schemas.microsoft.com/office/drawing/2014/main" id="{F1288443-F802-4405-B9A7-2FFC6332FC25}"/>
              </a:ext>
            </a:extLst>
          </p:cNvPr>
          <p:cNvPicPr>
            <a:picLocks noChangeAspect="1"/>
          </p:cNvPicPr>
          <p:nvPr/>
        </p:nvPicPr>
        <p:blipFill rotWithShape="1">
          <a:blip r:embed="rId3"/>
          <a:srcRect r="63863" b="-12"/>
          <a:stretch/>
        </p:blipFill>
        <p:spPr>
          <a:xfrm>
            <a:off x="0" y="6262652"/>
            <a:ext cx="3145562" cy="523461"/>
          </a:xfrm>
          <a:prstGeom prst="rect">
            <a:avLst/>
          </a:prstGeom>
        </p:spPr>
      </p:pic>
    </p:spTree>
    <p:extLst>
      <p:ext uri="{BB962C8B-B14F-4D97-AF65-F5344CB8AC3E}">
        <p14:creationId xmlns:p14="http://schemas.microsoft.com/office/powerpoint/2010/main" val="16836071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ical user interface&#10;&#10;Description automatically generated with medium confidence">
            <a:extLst>
              <a:ext uri="{FF2B5EF4-FFF2-40B4-BE49-F238E27FC236}">
                <a16:creationId xmlns:a16="http://schemas.microsoft.com/office/drawing/2014/main" id="{D1A0BD4E-5FE1-4EA0-A12A-EEA0CE0C886C}"/>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02586" y="1047179"/>
            <a:ext cx="11602509" cy="5736556"/>
          </a:xfrm>
          <a:prstGeom prst="roundRect">
            <a:avLst>
              <a:gd name="adj" fmla="val 4167"/>
            </a:avLst>
          </a:prstGeom>
          <a:solidFill>
            <a:srgbClr val="FFFFFF"/>
          </a:solidFill>
          <a:ln w="76200" cap="sq">
            <a:solidFill>
              <a:schemeClr val="bg1"/>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4" name="TextBox 3">
            <a:extLst>
              <a:ext uri="{FF2B5EF4-FFF2-40B4-BE49-F238E27FC236}">
                <a16:creationId xmlns:a16="http://schemas.microsoft.com/office/drawing/2014/main" id="{0C41A9A6-8FBC-42ED-9AB9-23FA79BFB130}"/>
              </a:ext>
            </a:extLst>
          </p:cNvPr>
          <p:cNvSpPr txBox="1"/>
          <p:nvPr/>
        </p:nvSpPr>
        <p:spPr>
          <a:xfrm>
            <a:off x="408043" y="87997"/>
            <a:ext cx="4542972" cy="87291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000" dirty="0">
                <a:ln w="0"/>
                <a:effectLst>
                  <a:outerShdw blurRad="38100" dist="19050" dir="2700000" algn="tl" rotWithShape="0">
                    <a:schemeClr val="dk1">
                      <a:alpha val="40000"/>
                    </a:schemeClr>
                  </a:outerShdw>
                </a:effectLst>
                <a:latin typeface="+mj-lt"/>
                <a:ea typeface="+mj-ea"/>
                <a:cs typeface="+mj-cs"/>
              </a:rPr>
              <a:t>Why CHEST X-RAY </a:t>
            </a:r>
            <a:r>
              <a:rPr lang="en-US" sz="4000" dirty="0">
                <a:latin typeface="+mj-lt"/>
                <a:ea typeface="+mj-ea"/>
                <a:cs typeface="+mj-cs"/>
              </a:rPr>
              <a:t>?</a:t>
            </a:r>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5CABC861-2622-47D1-B828-4B49248E078D}"/>
              </a:ext>
            </a:extLst>
          </p:cNvPr>
          <p:cNvSpPr>
            <a:spLocks noGrp="1"/>
          </p:cNvSpPr>
          <p:nvPr>
            <p:ph idx="1"/>
          </p:nvPr>
        </p:nvSpPr>
        <p:spPr>
          <a:xfrm>
            <a:off x="522514" y="1914044"/>
            <a:ext cx="8018595" cy="631206"/>
          </a:xfrm>
          <a:solidFill>
            <a:schemeClr val="bg1"/>
          </a:solidFill>
          <a:ln/>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rmAutofit lnSpcReduction="10000"/>
          </a:bodyPr>
          <a:lstStyle/>
          <a:p>
            <a:pPr marL="0" indent="0" algn="just">
              <a:buNone/>
            </a:pPr>
            <a:r>
              <a:rPr lang="en-US" sz="2000" b="1" dirty="0"/>
              <a:t>Covid-19 infected patients have shown that they are mostly affected by lung diseases. </a:t>
            </a:r>
            <a:r>
              <a:rPr lang="en-US" sz="2000" b="1" dirty="0">
                <a:latin typeface="Segoe UI"/>
                <a:cs typeface="Segoe UI"/>
              </a:rPr>
              <a:t> </a:t>
            </a:r>
            <a:endParaRPr lang="en-US" sz="2000" dirty="0">
              <a:latin typeface="Segoe UI" panose="020B0502040204020203" pitchFamily="34" charset="0"/>
              <a:cs typeface="Segoe UI" panose="020B0502040204020203" pitchFamily="34" charset="0"/>
            </a:endParaRPr>
          </a:p>
        </p:txBody>
      </p:sp>
      <p:sp>
        <p:nvSpPr>
          <p:cNvPr id="9" name="Content Placeholder 2">
            <a:extLst>
              <a:ext uri="{FF2B5EF4-FFF2-40B4-BE49-F238E27FC236}">
                <a16:creationId xmlns:a16="http://schemas.microsoft.com/office/drawing/2014/main" id="{D906E450-092A-4703-A4EB-C7ABF463BF13}"/>
              </a:ext>
            </a:extLst>
          </p:cNvPr>
          <p:cNvSpPr txBox="1">
            <a:spLocks/>
          </p:cNvSpPr>
          <p:nvPr/>
        </p:nvSpPr>
        <p:spPr>
          <a:xfrm>
            <a:off x="580571" y="3094091"/>
            <a:ext cx="8071641" cy="631206"/>
          </a:xfrm>
          <a:prstGeom prst="rect">
            <a:avLst/>
          </a:prstGeom>
          <a:solidFill>
            <a:schemeClr val="accent5">
              <a:lumMod val="60000"/>
              <a:lumOff val="40000"/>
            </a:schemeClr>
          </a:solidFill>
          <a:ln/>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just">
              <a:buNone/>
            </a:pPr>
            <a:r>
              <a:rPr lang="en-US" sz="2000" b="1" dirty="0"/>
              <a:t>RT-PCR test takes at least more than 12 hours</a:t>
            </a:r>
            <a:r>
              <a:rPr lang="en-US" sz="2000" dirty="0"/>
              <a:t> </a:t>
            </a:r>
            <a:endParaRPr lang="en-US" sz="2000" dirty="0">
              <a:latin typeface="Segoe UI" panose="020B0502040204020203" pitchFamily="34" charset="0"/>
              <a:cs typeface="Segoe UI" panose="020B0502040204020203" pitchFamily="34" charset="0"/>
            </a:endParaRPr>
          </a:p>
        </p:txBody>
      </p:sp>
      <p:sp>
        <p:nvSpPr>
          <p:cNvPr id="11" name="Content Placeholder 2">
            <a:extLst>
              <a:ext uri="{FF2B5EF4-FFF2-40B4-BE49-F238E27FC236}">
                <a16:creationId xmlns:a16="http://schemas.microsoft.com/office/drawing/2014/main" id="{6F91C9C2-1A37-4C9D-9A49-B5DFA4D40FC9}"/>
              </a:ext>
            </a:extLst>
          </p:cNvPr>
          <p:cNvSpPr txBox="1">
            <a:spLocks/>
          </p:cNvSpPr>
          <p:nvPr/>
        </p:nvSpPr>
        <p:spPr>
          <a:xfrm>
            <a:off x="580571" y="4386022"/>
            <a:ext cx="8071641" cy="631206"/>
          </a:xfrm>
          <a:prstGeom prst="rect">
            <a:avLst/>
          </a:prstGeom>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just">
              <a:buNone/>
            </a:pPr>
            <a:r>
              <a:rPr lang="en-US" sz="2000" b="1" dirty="0"/>
              <a:t>RT-PCR test requires specific material equipment</a:t>
            </a:r>
            <a:endParaRPr lang="en-US" sz="2000" b="1" dirty="0">
              <a:latin typeface="Segoe UI" panose="020B0502040204020203" pitchFamily="34" charset="0"/>
              <a:cs typeface="Segoe UI" panose="020B0502040204020203" pitchFamily="34" charset="0"/>
            </a:endParaRPr>
          </a:p>
        </p:txBody>
      </p:sp>
      <p:sp>
        <p:nvSpPr>
          <p:cNvPr id="13" name="Content Placeholder 2">
            <a:extLst>
              <a:ext uri="{FF2B5EF4-FFF2-40B4-BE49-F238E27FC236}">
                <a16:creationId xmlns:a16="http://schemas.microsoft.com/office/drawing/2014/main" id="{5AD499E1-722C-47C3-BF09-FE777FD30601}"/>
              </a:ext>
            </a:extLst>
          </p:cNvPr>
          <p:cNvSpPr txBox="1">
            <a:spLocks/>
          </p:cNvSpPr>
          <p:nvPr/>
        </p:nvSpPr>
        <p:spPr>
          <a:xfrm>
            <a:off x="580571" y="5677953"/>
            <a:ext cx="8071641" cy="631206"/>
          </a:xfrm>
          <a:prstGeom prst="rect">
            <a:avLst/>
          </a:prstGeom>
          <a:solidFill>
            <a:srgbClr val="00B0F0"/>
          </a:solidFill>
          <a:ln/>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just">
              <a:buNone/>
            </a:pPr>
            <a:r>
              <a:rPr lang="en-US" sz="2000" b="1" dirty="0"/>
              <a:t>A cheap method compared to PCR tests or CT Scan tests</a:t>
            </a:r>
            <a:endParaRPr lang="en-US" sz="20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36585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9285" y="711287"/>
            <a:ext cx="3771009" cy="3740727"/>
          </a:xfrm>
        </p:spPr>
        <p:txBody>
          <a:bodyPr vert="horz" lIns="91440" tIns="45720" rIns="91440" bIns="45720" rtlCol="0" anchor="b">
            <a:normAutofit/>
          </a:bodyPr>
          <a:lstStyle/>
          <a:p>
            <a:r>
              <a:rPr lang="en-US" sz="5400" kern="1200">
                <a:ln w="0"/>
                <a:solidFill>
                  <a:schemeClr val="tx1"/>
                </a:solidFill>
                <a:effectLst>
                  <a:outerShdw blurRad="38100" dist="19050" dir="2700000" algn="tl" rotWithShape="0">
                    <a:schemeClr val="dk1">
                      <a:alpha val="40000"/>
                    </a:schemeClr>
                  </a:outerShdw>
                </a:effectLst>
                <a:latin typeface="+mj-lt"/>
                <a:ea typeface="+mj-ea"/>
                <a:cs typeface="+mj-cs"/>
              </a:rPr>
              <a:t>Research Gap</a:t>
            </a:r>
            <a:endParaRPr lang="en-US" sz="5400" kern="1200">
              <a:solidFill>
                <a:schemeClr val="tx1"/>
              </a:solidFill>
              <a:latin typeface="+mj-lt"/>
              <a:ea typeface="+mj-ea"/>
              <a:cs typeface="+mj-cs"/>
            </a:endParaRPr>
          </a:p>
        </p:txBody>
      </p:sp>
      <p:sp>
        <p:nvSpPr>
          <p:cNvPr id="31" name="Rectangle 30">
            <a:extLst>
              <a:ext uri="{FF2B5EF4-FFF2-40B4-BE49-F238E27FC236}">
                <a16:creationId xmlns:a16="http://schemas.microsoft.com/office/drawing/2014/main" id="{23127454-05ED-4566-85B8-9B19E8D6D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17" name="Table 16">
            <a:extLst>
              <a:ext uri="{FF2B5EF4-FFF2-40B4-BE49-F238E27FC236}">
                <a16:creationId xmlns:a16="http://schemas.microsoft.com/office/drawing/2014/main" id="{905580E6-1809-4AA9-90E8-660B20EF4F5D}"/>
              </a:ext>
            </a:extLst>
          </p:cNvPr>
          <p:cNvGraphicFramePr>
            <a:graphicFrameLocks noGrp="1"/>
          </p:cNvGraphicFramePr>
          <p:nvPr>
            <p:extLst>
              <p:ext uri="{D42A27DB-BD31-4B8C-83A1-F6EECF244321}">
                <p14:modId xmlns:p14="http://schemas.microsoft.com/office/powerpoint/2010/main" val="2096236197"/>
              </p:ext>
            </p:extLst>
          </p:nvPr>
        </p:nvGraphicFramePr>
        <p:xfrm>
          <a:off x="3594339" y="618226"/>
          <a:ext cx="7966214" cy="5508576"/>
        </p:xfrm>
        <a:graphic>
          <a:graphicData uri="http://schemas.openxmlformats.org/drawingml/2006/table">
            <a:tbl>
              <a:tblPr firstRow="1" firstCol="1" bandRow="1">
                <a:tableStyleId>{5C22544A-7EE6-4342-B048-85BDC9FD1C3A}</a:tableStyleId>
              </a:tblPr>
              <a:tblGrid>
                <a:gridCol w="2372575">
                  <a:extLst>
                    <a:ext uri="{9D8B030D-6E8A-4147-A177-3AD203B41FA5}">
                      <a16:colId xmlns:a16="http://schemas.microsoft.com/office/drawing/2014/main" val="2268312377"/>
                    </a:ext>
                  </a:extLst>
                </a:gridCol>
                <a:gridCol w="1492828">
                  <a:extLst>
                    <a:ext uri="{9D8B030D-6E8A-4147-A177-3AD203B41FA5}">
                      <a16:colId xmlns:a16="http://schemas.microsoft.com/office/drawing/2014/main" val="705840930"/>
                    </a:ext>
                  </a:extLst>
                </a:gridCol>
                <a:gridCol w="1149082">
                  <a:extLst>
                    <a:ext uri="{9D8B030D-6E8A-4147-A177-3AD203B41FA5}">
                      <a16:colId xmlns:a16="http://schemas.microsoft.com/office/drawing/2014/main" val="2069092757"/>
                    </a:ext>
                  </a:extLst>
                </a:gridCol>
                <a:gridCol w="1133975">
                  <a:extLst>
                    <a:ext uri="{9D8B030D-6E8A-4147-A177-3AD203B41FA5}">
                      <a16:colId xmlns:a16="http://schemas.microsoft.com/office/drawing/2014/main" val="3050390959"/>
                    </a:ext>
                  </a:extLst>
                </a:gridCol>
                <a:gridCol w="1817754">
                  <a:extLst>
                    <a:ext uri="{9D8B030D-6E8A-4147-A177-3AD203B41FA5}">
                      <a16:colId xmlns:a16="http://schemas.microsoft.com/office/drawing/2014/main" val="1110815668"/>
                    </a:ext>
                  </a:extLst>
                </a:gridCol>
              </a:tblGrid>
              <a:tr h="1051182">
                <a:tc>
                  <a:txBody>
                    <a:bodyPr/>
                    <a:lstStyle/>
                    <a:p>
                      <a:pPr>
                        <a:lnSpc>
                          <a:spcPct val="115000"/>
                        </a:lnSpc>
                        <a:spcAft>
                          <a:spcPts val="800"/>
                        </a:spcAft>
                      </a:pPr>
                      <a:r>
                        <a:rPr lang="en-US" sz="1600" dirty="0">
                          <a:effectLst/>
                        </a:rPr>
                        <a:t>     Mobile App</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90993" marR="90993" marT="0" marB="0">
                    <a:solidFill>
                      <a:schemeClr val="accent1"/>
                    </a:solidFill>
                  </a:tcPr>
                </a:tc>
                <a:tc>
                  <a:txBody>
                    <a:bodyPr/>
                    <a:lstStyle/>
                    <a:p>
                      <a:pPr>
                        <a:lnSpc>
                          <a:spcPct val="115000"/>
                        </a:lnSpc>
                        <a:spcAft>
                          <a:spcPts val="800"/>
                        </a:spcAft>
                      </a:pPr>
                      <a:r>
                        <a:rPr lang="en-US" sz="1600" dirty="0">
                          <a:effectLst/>
                        </a:rPr>
                        <a:t>App 1</a:t>
                      </a:r>
                      <a:endParaRPr lang="en-US" sz="1400" dirty="0">
                        <a:effectLst/>
                        <a:latin typeface="Calibri" panose="020F0502020204030204" pitchFamily="34" charset="0"/>
                        <a:cs typeface="Times New Roman" panose="02020603050405020304" pitchFamily="18" charset="0"/>
                      </a:endParaRPr>
                    </a:p>
                    <a:p>
                      <a:pPr lvl="0">
                        <a:lnSpc>
                          <a:spcPct val="114999"/>
                        </a:lnSpc>
                        <a:spcAft>
                          <a:spcPts val="800"/>
                        </a:spcAft>
                        <a:buNone/>
                      </a:pPr>
                      <a:r>
                        <a:rPr lang="en-US" sz="1600" dirty="0">
                          <a:effectLst/>
                        </a:rPr>
                        <a:t>[</a:t>
                      </a:r>
                      <a:r>
                        <a:rPr lang="en-US" sz="1600" b="0" i="0" u="none" strike="noStrike" noProof="0" dirty="0">
                          <a:effectLst/>
                          <a:latin typeface="Calibri"/>
                        </a:rPr>
                        <a:t>Pneumonia</a:t>
                      </a:r>
                      <a:r>
                        <a:rPr lang="en-US" sz="1600" dirty="0">
                          <a:effectLst/>
                        </a:rPr>
                        <a:t>]</a:t>
                      </a:r>
                      <a:endParaRPr lang="en-US" sz="1400" dirty="0">
                        <a:effectLst/>
                        <a:latin typeface="Calibri"/>
                        <a:ea typeface="Calibri" panose="020F0502020204030204" pitchFamily="34" charset="0"/>
                        <a:cs typeface="Times New Roman"/>
                      </a:endParaRPr>
                    </a:p>
                  </a:txBody>
                  <a:tcPr marL="90993" marR="90993" marT="0" marB="0">
                    <a:solidFill>
                      <a:schemeClr val="accent1"/>
                    </a:solidFill>
                  </a:tcPr>
                </a:tc>
                <a:tc>
                  <a:txBody>
                    <a:bodyPr/>
                    <a:lstStyle/>
                    <a:p>
                      <a:pPr>
                        <a:lnSpc>
                          <a:spcPct val="115000"/>
                        </a:lnSpc>
                        <a:spcAft>
                          <a:spcPts val="800"/>
                        </a:spcAft>
                      </a:pPr>
                      <a:r>
                        <a:rPr lang="en-US" sz="1600" dirty="0">
                          <a:effectLst/>
                        </a:rPr>
                        <a:t>App 2</a:t>
                      </a:r>
                    </a:p>
                    <a:p>
                      <a:pPr lvl="0">
                        <a:lnSpc>
                          <a:spcPct val="114999"/>
                        </a:lnSpc>
                        <a:spcAft>
                          <a:spcPts val="800"/>
                        </a:spcAft>
                        <a:buNone/>
                      </a:pPr>
                      <a:r>
                        <a:rPr lang="en-US" sz="1600" dirty="0">
                          <a:effectLst/>
                        </a:rPr>
                        <a:t>[</a:t>
                      </a:r>
                      <a:r>
                        <a:rPr lang="en-US" sz="1600" b="0" i="0" u="none" strike="noStrike" noProof="0" dirty="0">
                          <a:effectLst/>
                          <a:latin typeface="Calibri"/>
                        </a:rPr>
                        <a:t>x-ray classifier</a:t>
                      </a:r>
                      <a:r>
                        <a:rPr lang="en-US" sz="1600" dirty="0">
                          <a:effectLst/>
                        </a:rPr>
                        <a:t>]</a:t>
                      </a:r>
                    </a:p>
                  </a:txBody>
                  <a:tcPr marL="90993" marR="90993" marT="0" marB="0">
                    <a:solidFill>
                      <a:schemeClr val="accent1"/>
                    </a:solidFill>
                  </a:tcPr>
                </a:tc>
                <a:tc>
                  <a:txBody>
                    <a:bodyPr/>
                    <a:lstStyle/>
                    <a:p>
                      <a:pPr>
                        <a:lnSpc>
                          <a:spcPct val="115000"/>
                        </a:lnSpc>
                        <a:spcAft>
                          <a:spcPts val="800"/>
                        </a:spcAft>
                      </a:pPr>
                      <a:r>
                        <a:rPr lang="en-US" sz="1600" dirty="0">
                          <a:effectLst/>
                        </a:rPr>
                        <a:t>App 3</a:t>
                      </a:r>
                    </a:p>
                    <a:p>
                      <a:pPr lvl="0">
                        <a:lnSpc>
                          <a:spcPct val="114999"/>
                        </a:lnSpc>
                        <a:spcAft>
                          <a:spcPts val="800"/>
                        </a:spcAft>
                        <a:buNone/>
                      </a:pPr>
                      <a:r>
                        <a:rPr lang="en-US" sz="1600" dirty="0">
                          <a:effectLst/>
                        </a:rPr>
                        <a:t>[</a:t>
                      </a:r>
                      <a:r>
                        <a:rPr lang="en-US" sz="1600" b="0" i="0" u="none" strike="noStrike" noProof="0" dirty="0">
                          <a:effectLst/>
                          <a:latin typeface="Calibri"/>
                        </a:rPr>
                        <a:t>Corona check</a:t>
                      </a:r>
                      <a:r>
                        <a:rPr lang="en-US" sz="1600" dirty="0">
                          <a:effectLst/>
                        </a:rPr>
                        <a:t>]</a:t>
                      </a:r>
                    </a:p>
                  </a:txBody>
                  <a:tcPr marL="90993" marR="90993" marT="0" marB="0">
                    <a:solidFill>
                      <a:schemeClr val="accent1"/>
                    </a:solidFill>
                  </a:tcPr>
                </a:tc>
                <a:tc>
                  <a:txBody>
                    <a:bodyPr/>
                    <a:lstStyle/>
                    <a:p>
                      <a:pPr>
                        <a:lnSpc>
                          <a:spcPct val="115000"/>
                        </a:lnSpc>
                        <a:spcAft>
                          <a:spcPts val="800"/>
                        </a:spcAft>
                      </a:pPr>
                      <a:r>
                        <a:rPr lang="en-US" sz="1600" dirty="0">
                          <a:effectLst/>
                        </a:rPr>
                        <a:t>Proposed</a:t>
                      </a:r>
                      <a:endParaRPr lang="en-US" sz="1400" dirty="0">
                        <a:effectLst/>
                        <a:latin typeface="Calibri" panose="020F0502020204030204" pitchFamily="34" charset="0"/>
                        <a:cs typeface="Times New Roman" panose="02020603050405020304" pitchFamily="18" charset="0"/>
                      </a:endParaRPr>
                    </a:p>
                    <a:p>
                      <a:pPr lvl="0">
                        <a:lnSpc>
                          <a:spcPct val="114999"/>
                        </a:lnSpc>
                        <a:spcAft>
                          <a:spcPts val="800"/>
                        </a:spcAft>
                        <a:buNone/>
                      </a:pPr>
                      <a:r>
                        <a:rPr lang="en-US" sz="1600" dirty="0">
                          <a:effectLst/>
                        </a:rPr>
                        <a:t> app</a:t>
                      </a:r>
                      <a:endParaRPr lang="en-US" sz="1400" dirty="0">
                        <a:effectLst/>
                        <a:latin typeface="Calibri"/>
                        <a:ea typeface="Calibri" panose="020F0502020204030204" pitchFamily="34" charset="0"/>
                        <a:cs typeface="Times New Roman"/>
                      </a:endParaRPr>
                    </a:p>
                  </a:txBody>
                  <a:tcPr marL="90993" marR="90993" marT="0" marB="0">
                    <a:solidFill>
                      <a:schemeClr val="accent1"/>
                    </a:solidFill>
                  </a:tcPr>
                </a:tc>
                <a:extLst>
                  <a:ext uri="{0D108BD9-81ED-4DB2-BD59-A6C34878D82A}">
                    <a16:rowId xmlns:a16="http://schemas.microsoft.com/office/drawing/2014/main" val="1457390698"/>
                  </a:ext>
                </a:extLst>
              </a:tr>
              <a:tr h="1318148">
                <a:tc>
                  <a:txBody>
                    <a:bodyPr/>
                    <a:lstStyle/>
                    <a:p>
                      <a:pPr>
                        <a:lnSpc>
                          <a:spcPct val="115000"/>
                        </a:lnSpc>
                        <a:spcAft>
                          <a:spcPts val="800"/>
                        </a:spcAft>
                      </a:pPr>
                      <a:r>
                        <a:rPr lang="en-US" sz="1600" dirty="0">
                          <a:solidFill>
                            <a:schemeClr val="tx1"/>
                          </a:solidFill>
                          <a:effectLst/>
                        </a:rPr>
                        <a:t>capture</a:t>
                      </a:r>
                      <a:endParaRPr lang="en-US" sz="1400" dirty="0">
                        <a:solidFill>
                          <a:schemeClr val="tx1"/>
                        </a:solidFill>
                        <a:effectLst/>
                      </a:endParaRPr>
                    </a:p>
                    <a:p>
                      <a:pPr>
                        <a:lnSpc>
                          <a:spcPct val="115000"/>
                        </a:lnSpc>
                        <a:spcAft>
                          <a:spcPts val="800"/>
                        </a:spcAft>
                      </a:pPr>
                      <a:r>
                        <a:rPr lang="en-US" sz="1600" dirty="0">
                          <a:solidFill>
                            <a:schemeClr val="tx1"/>
                          </a:solidFill>
                          <a:effectLst/>
                        </a:rPr>
                        <a:t>Chest X-ray image by using phone camera</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0993" marR="90993" marT="0" marB="0">
                    <a:solidFill>
                      <a:schemeClr val="accent5">
                        <a:lumMod val="60000"/>
                        <a:lumOff val="40000"/>
                      </a:schemeClr>
                    </a:solidFill>
                  </a:tcPr>
                </a:tc>
                <a:tc>
                  <a:txBody>
                    <a:bodyPr/>
                    <a:lstStyle/>
                    <a:p>
                      <a:pPr algn="ctr">
                        <a:lnSpc>
                          <a:spcPct val="115000"/>
                        </a:lnSpc>
                        <a:spcAft>
                          <a:spcPts val="800"/>
                        </a:spcAft>
                      </a:pPr>
                      <a:endParaRPr lang="en-US" sz="1400">
                        <a:effectLst/>
                      </a:endParaRPr>
                    </a:p>
                    <a:p>
                      <a:pPr algn="ctr">
                        <a:lnSpc>
                          <a:spcPct val="115000"/>
                        </a:lnSpc>
                        <a:spcAft>
                          <a:spcPts val="800"/>
                        </a:spcAft>
                      </a:pPr>
                      <a:r>
                        <a:rPr lang="en-US" sz="1600" dirty="0">
                          <a:effectLst/>
                          <a:sym typeface="Wingdings" panose="05000000000000000000" pitchFamily="2" charset="2"/>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90993" marR="90993" marT="0" marB="0"/>
                </a:tc>
                <a:tc>
                  <a:txBody>
                    <a:bodyPr/>
                    <a:lstStyle/>
                    <a:p>
                      <a:pPr algn="ctr">
                        <a:lnSpc>
                          <a:spcPct val="115000"/>
                        </a:lnSpc>
                        <a:spcAft>
                          <a:spcPts val="800"/>
                        </a:spcAft>
                      </a:pPr>
                      <a:endParaRPr lang="en-US" sz="1400">
                        <a:effectLst/>
                      </a:endParaRPr>
                    </a:p>
                    <a:p>
                      <a:pPr lvl="0" algn="ctr">
                        <a:lnSpc>
                          <a:spcPct val="114999"/>
                        </a:lnSpc>
                        <a:spcAft>
                          <a:spcPts val="800"/>
                        </a:spcAft>
                        <a:buNone/>
                      </a:pPr>
                      <a:r>
                        <a:rPr lang="en-US" sz="1400" b="0" i="0" u="none" strike="noStrike" noProof="0" dirty="0">
                          <a:effectLst/>
                          <a:latin typeface="Wingdings"/>
                          <a:sym typeface="Wingdings"/>
                        </a:rPr>
                        <a:t></a:t>
                      </a:r>
                      <a:endParaRPr lang="en-US" dirty="0"/>
                    </a:p>
                  </a:txBody>
                  <a:tcPr marL="90993" marR="90993" marT="0" marB="0"/>
                </a:tc>
                <a:tc>
                  <a:txBody>
                    <a:bodyPr/>
                    <a:lstStyle/>
                    <a:p>
                      <a:pPr algn="ctr">
                        <a:lnSpc>
                          <a:spcPct val="115000"/>
                        </a:lnSpc>
                        <a:spcAft>
                          <a:spcPts val="800"/>
                        </a:spcAft>
                      </a:pPr>
                      <a:endParaRPr lang="en-US" sz="1400">
                        <a:effectLst/>
                      </a:endParaRPr>
                    </a:p>
                    <a:p>
                      <a:pPr lvl="0" algn="ctr">
                        <a:lnSpc>
                          <a:spcPct val="114999"/>
                        </a:lnSpc>
                        <a:spcAft>
                          <a:spcPts val="800"/>
                        </a:spcAft>
                        <a:buNone/>
                      </a:pPr>
                      <a:r>
                        <a:rPr lang="en-US" sz="1600" b="0" i="0" u="none" strike="noStrike" noProof="0" dirty="0">
                          <a:effectLst/>
                        </a:rPr>
                        <a:t>×</a:t>
                      </a:r>
                      <a:endParaRPr lang="en-US" dirty="0">
                        <a:sym typeface="Wingdings" panose="05000000000000000000" pitchFamily="2" charset="2"/>
                      </a:endParaRPr>
                    </a:p>
                  </a:txBody>
                  <a:tcPr marL="90993" marR="90993" marT="0" marB="0"/>
                </a:tc>
                <a:tc>
                  <a:txBody>
                    <a:bodyPr/>
                    <a:lstStyle/>
                    <a:p>
                      <a:pPr>
                        <a:lnSpc>
                          <a:spcPct val="115000"/>
                        </a:lnSpc>
                        <a:spcAft>
                          <a:spcPts val="800"/>
                        </a:spcAft>
                      </a:pPr>
                      <a:r>
                        <a:rPr lang="en-US" sz="1600" dirty="0">
                          <a:effectLst/>
                        </a:rPr>
                        <a:t>  </a:t>
                      </a:r>
                      <a:endParaRPr lang="en-US" sz="1400" dirty="0">
                        <a:effectLst/>
                      </a:endParaRPr>
                    </a:p>
                    <a:p>
                      <a:pPr>
                        <a:lnSpc>
                          <a:spcPct val="115000"/>
                        </a:lnSpc>
                        <a:spcAft>
                          <a:spcPts val="800"/>
                        </a:spcAft>
                      </a:pPr>
                      <a:r>
                        <a:rPr lang="en-US" sz="1600" dirty="0">
                          <a:effectLst/>
                        </a:rPr>
                        <a:t>  </a:t>
                      </a:r>
                      <a:r>
                        <a:rPr lang="en-US" sz="1600" dirty="0">
                          <a:effectLst/>
                          <a:sym typeface="Wingdings" panose="05000000000000000000" pitchFamily="2" charset="2"/>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90993" marR="90993" marT="0" marB="0"/>
                </a:tc>
                <a:extLst>
                  <a:ext uri="{0D108BD9-81ED-4DB2-BD59-A6C34878D82A}">
                    <a16:rowId xmlns:a16="http://schemas.microsoft.com/office/drawing/2014/main" val="2823727939"/>
                  </a:ext>
                </a:extLst>
              </a:tr>
              <a:tr h="1079500">
                <a:tc>
                  <a:txBody>
                    <a:bodyPr/>
                    <a:lstStyle/>
                    <a:p>
                      <a:pPr>
                        <a:lnSpc>
                          <a:spcPct val="115000"/>
                        </a:lnSpc>
                        <a:spcAft>
                          <a:spcPts val="800"/>
                        </a:spcAft>
                      </a:pPr>
                      <a:r>
                        <a:rPr lang="en-US" sz="1600" dirty="0">
                          <a:solidFill>
                            <a:schemeClr val="tx1"/>
                          </a:solidFill>
                          <a:effectLst/>
                        </a:rPr>
                        <a:t>Upload Chest X-ray image from phone gallery</a:t>
                      </a:r>
                      <a:endParaRPr lang="en-US" sz="1400" dirty="0">
                        <a:solidFill>
                          <a:schemeClr val="tx1"/>
                        </a:solidFill>
                        <a:effectLst/>
                      </a:endParaRPr>
                    </a:p>
                    <a:p>
                      <a:pPr>
                        <a:lnSpc>
                          <a:spcPct val="115000"/>
                        </a:lnSpc>
                        <a:spcAft>
                          <a:spcPts val="800"/>
                        </a:spcAft>
                      </a:pP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0993" marR="90993" marT="0" marB="0">
                    <a:solidFill>
                      <a:schemeClr val="accent5">
                        <a:lumMod val="60000"/>
                        <a:lumOff val="40000"/>
                      </a:schemeClr>
                    </a:solidFill>
                  </a:tcPr>
                </a:tc>
                <a:tc>
                  <a:txBody>
                    <a:bodyPr/>
                    <a:lstStyle/>
                    <a:p>
                      <a:pPr algn="ctr">
                        <a:lnSpc>
                          <a:spcPct val="115000"/>
                        </a:lnSpc>
                        <a:spcAft>
                          <a:spcPts val="800"/>
                        </a:spcAft>
                      </a:pPr>
                      <a:r>
                        <a:rPr lang="en-US" sz="1600" dirty="0">
                          <a:effectLst/>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90993" marR="90993" marT="0" marB="0"/>
                </a:tc>
                <a:tc>
                  <a:txBody>
                    <a:bodyPr/>
                    <a:lstStyle/>
                    <a:p>
                      <a:pPr lvl="0" algn="ctr">
                        <a:lnSpc>
                          <a:spcPct val="114999"/>
                        </a:lnSpc>
                        <a:spcAft>
                          <a:spcPts val="800"/>
                        </a:spcAft>
                        <a:buNone/>
                      </a:pPr>
                      <a:r>
                        <a:rPr lang="en-US" sz="1600" b="0" i="0" u="none" strike="noStrike" noProof="0" dirty="0">
                          <a:effectLst/>
                        </a:rPr>
                        <a:t>×</a:t>
                      </a:r>
                      <a:endParaRPr lang="en-US" dirty="0">
                        <a:sym typeface="Wingdings" panose="05000000000000000000" pitchFamily="2" charset="2"/>
                      </a:endParaRPr>
                    </a:p>
                  </a:txBody>
                  <a:tcPr marL="90993" marR="90993" marT="0" marB="0"/>
                </a:tc>
                <a:tc>
                  <a:txBody>
                    <a:bodyPr/>
                    <a:lstStyle/>
                    <a:p>
                      <a:pPr lvl="0" algn="ctr">
                        <a:lnSpc>
                          <a:spcPct val="114999"/>
                        </a:lnSpc>
                        <a:spcAft>
                          <a:spcPts val="800"/>
                        </a:spcAft>
                        <a:buNone/>
                      </a:pPr>
                      <a:r>
                        <a:rPr lang="en-US" sz="1600" b="0" i="0" u="none" strike="noStrike" noProof="0" dirty="0">
                          <a:effectLst/>
                        </a:rPr>
                        <a:t>×</a:t>
                      </a:r>
                      <a:endParaRPr lang="en-US" dirty="0">
                        <a:sym typeface="Wingdings" panose="05000000000000000000" pitchFamily="2" charset="2"/>
                      </a:endParaRPr>
                    </a:p>
                  </a:txBody>
                  <a:tcPr marL="90993" marR="90993" marT="0" marB="0"/>
                </a:tc>
                <a:tc>
                  <a:txBody>
                    <a:bodyPr/>
                    <a:lstStyle/>
                    <a:p>
                      <a:pPr algn="ctr">
                        <a:lnSpc>
                          <a:spcPct val="115000"/>
                        </a:lnSpc>
                        <a:spcAft>
                          <a:spcPts val="800"/>
                        </a:spcAft>
                      </a:pPr>
                      <a:r>
                        <a:rPr lang="en-US" sz="1400" dirty="0">
                          <a:effectLst/>
                          <a:sym typeface="Wingdings" panose="05000000000000000000" pitchFamily="2" charset="2"/>
                        </a:rPr>
                        <a:t> </a:t>
                      </a:r>
                      <a:r>
                        <a:rPr lang="en-US" sz="1400" dirty="0">
                          <a:effectLst/>
                        </a:rPr>
                        <a:t> </a:t>
                      </a:r>
                      <a:r>
                        <a:rPr lang="en-US" sz="1400" dirty="0">
                          <a:effectLst/>
                          <a:sym typeface="Wingdings" panose="05000000000000000000" pitchFamily="2" charset="2"/>
                        </a:rPr>
                        <a:t></a:t>
                      </a:r>
                      <a:r>
                        <a:rPr lang="en-US" sz="1400" dirty="0">
                          <a:effectLst/>
                          <a:latin typeface="Calibri"/>
                          <a:cs typeface="Times New Roman"/>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90993" marR="90993" marT="0" marB="0"/>
                </a:tc>
                <a:extLst>
                  <a:ext uri="{0D108BD9-81ED-4DB2-BD59-A6C34878D82A}">
                    <a16:rowId xmlns:a16="http://schemas.microsoft.com/office/drawing/2014/main" val="1814148626"/>
                  </a:ext>
                </a:extLst>
              </a:tr>
              <a:tr h="508000">
                <a:tc>
                  <a:txBody>
                    <a:bodyPr/>
                    <a:lstStyle/>
                    <a:p>
                      <a:pPr>
                        <a:lnSpc>
                          <a:spcPct val="115000"/>
                        </a:lnSpc>
                        <a:spcAft>
                          <a:spcPts val="800"/>
                        </a:spcAft>
                      </a:pPr>
                      <a:r>
                        <a:rPr lang="en-US" sz="1600" dirty="0">
                          <a:solidFill>
                            <a:schemeClr val="tx1"/>
                          </a:solidFill>
                          <a:effectLst/>
                        </a:rPr>
                        <a:t>Identify Covid-19</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0993" marR="90993" marT="0" marB="0">
                    <a:solidFill>
                      <a:schemeClr val="accent5">
                        <a:lumMod val="60000"/>
                        <a:lumOff val="40000"/>
                      </a:schemeClr>
                    </a:solidFill>
                  </a:tcPr>
                </a:tc>
                <a:tc>
                  <a:txBody>
                    <a:bodyPr/>
                    <a:lstStyle/>
                    <a:p>
                      <a:pPr algn="ctr">
                        <a:lnSpc>
                          <a:spcPct val="115000"/>
                        </a:lnSpc>
                        <a:spcAft>
                          <a:spcPts val="800"/>
                        </a:spcAft>
                      </a:pPr>
                      <a:r>
                        <a:rPr lang="en-US" sz="1600" dirty="0">
                          <a:effectLst/>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90993" marR="90993" marT="0" marB="0"/>
                </a:tc>
                <a:tc>
                  <a:txBody>
                    <a:bodyPr/>
                    <a:lstStyle/>
                    <a:p>
                      <a:pPr algn="ctr">
                        <a:lnSpc>
                          <a:spcPct val="115000"/>
                        </a:lnSpc>
                        <a:spcAft>
                          <a:spcPts val="800"/>
                        </a:spcAft>
                      </a:pPr>
                      <a:r>
                        <a:rPr lang="en-US" sz="1600" dirty="0">
                          <a:effectLst/>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90993" marR="90993" marT="0" marB="0"/>
                </a:tc>
                <a:tc>
                  <a:txBody>
                    <a:bodyPr/>
                    <a:lstStyle/>
                    <a:p>
                      <a:pPr algn="ctr">
                        <a:lnSpc>
                          <a:spcPct val="115000"/>
                        </a:lnSpc>
                        <a:spcAft>
                          <a:spcPts val="800"/>
                        </a:spcAft>
                      </a:pPr>
                      <a:r>
                        <a:rPr lang="en-US" sz="1600" dirty="0">
                          <a:effectLst/>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90993" marR="90993" marT="0" marB="0"/>
                </a:tc>
                <a:tc>
                  <a:txBody>
                    <a:bodyPr/>
                    <a:lstStyle/>
                    <a:p>
                      <a:pPr>
                        <a:lnSpc>
                          <a:spcPct val="115000"/>
                        </a:lnSpc>
                        <a:spcAft>
                          <a:spcPts val="800"/>
                        </a:spcAft>
                      </a:pPr>
                      <a:r>
                        <a:rPr lang="en-US" sz="1600" dirty="0">
                          <a:effectLst/>
                        </a:rPr>
                        <a:t>   </a:t>
                      </a:r>
                      <a:r>
                        <a:rPr lang="en-US" sz="1600" dirty="0">
                          <a:effectLst/>
                          <a:sym typeface="Wingdings" panose="05000000000000000000" pitchFamily="2" charset="2"/>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90993" marR="90993" marT="0" marB="0"/>
                </a:tc>
                <a:extLst>
                  <a:ext uri="{0D108BD9-81ED-4DB2-BD59-A6C34878D82A}">
                    <a16:rowId xmlns:a16="http://schemas.microsoft.com/office/drawing/2014/main" val="945592626"/>
                  </a:ext>
                </a:extLst>
              </a:tr>
              <a:tr h="617361">
                <a:tc>
                  <a:txBody>
                    <a:bodyPr/>
                    <a:lstStyle/>
                    <a:p>
                      <a:pPr>
                        <a:lnSpc>
                          <a:spcPct val="115000"/>
                        </a:lnSpc>
                        <a:spcAft>
                          <a:spcPts val="800"/>
                        </a:spcAft>
                      </a:pPr>
                      <a:r>
                        <a:rPr lang="en-US" sz="1600" dirty="0">
                          <a:solidFill>
                            <a:schemeClr val="tx1"/>
                          </a:solidFill>
                          <a:effectLst/>
                        </a:rPr>
                        <a:t>Identify Pneumonia</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0993" marR="90993" marT="0" marB="0">
                    <a:solidFill>
                      <a:schemeClr val="accent5">
                        <a:lumMod val="60000"/>
                        <a:lumOff val="40000"/>
                      </a:schemeClr>
                    </a:solidFill>
                  </a:tcPr>
                </a:tc>
                <a:tc>
                  <a:txBody>
                    <a:bodyPr/>
                    <a:lstStyle/>
                    <a:p>
                      <a:pPr>
                        <a:lnSpc>
                          <a:spcPct val="115000"/>
                        </a:lnSpc>
                        <a:spcAft>
                          <a:spcPts val="800"/>
                        </a:spcAft>
                      </a:pPr>
                      <a:r>
                        <a:rPr lang="en-US" sz="1600" dirty="0">
                          <a:effectLst/>
                        </a:rPr>
                        <a:t>           </a:t>
                      </a:r>
                      <a:r>
                        <a:rPr lang="en-US" sz="1600" dirty="0">
                          <a:effectLst/>
                          <a:sym typeface="Wingdings" panose="05000000000000000000" pitchFamily="2" charset="2"/>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90993" marR="90993" marT="0" marB="0"/>
                </a:tc>
                <a:tc>
                  <a:txBody>
                    <a:bodyPr/>
                    <a:lstStyle/>
                    <a:p>
                      <a:pPr algn="ctr">
                        <a:lnSpc>
                          <a:spcPct val="115000"/>
                        </a:lnSpc>
                        <a:spcAft>
                          <a:spcPts val="800"/>
                        </a:spcAft>
                      </a:pPr>
                      <a:r>
                        <a:rPr lang="en-US" sz="1600" dirty="0">
                          <a:effectLst/>
                          <a:sym typeface="Wingdings" panose="05000000000000000000" pitchFamily="2" charset="2"/>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90993" marR="90993" marT="0" marB="0"/>
                </a:tc>
                <a:tc>
                  <a:txBody>
                    <a:bodyPr/>
                    <a:lstStyle/>
                    <a:p>
                      <a:pPr algn="ctr">
                        <a:lnSpc>
                          <a:spcPct val="115000"/>
                        </a:lnSpc>
                        <a:spcAft>
                          <a:spcPts val="800"/>
                        </a:spcAft>
                      </a:pPr>
                      <a:r>
                        <a:rPr lang="en-US" sz="1600" dirty="0">
                          <a:effectLst/>
                          <a:sym typeface="Wingdings" panose="05000000000000000000" pitchFamily="2" charset="2"/>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90993" marR="90993" marT="0" marB="0"/>
                </a:tc>
                <a:tc>
                  <a:txBody>
                    <a:bodyPr/>
                    <a:lstStyle/>
                    <a:p>
                      <a:pPr>
                        <a:lnSpc>
                          <a:spcPct val="115000"/>
                        </a:lnSpc>
                        <a:spcAft>
                          <a:spcPts val="800"/>
                        </a:spcAft>
                      </a:pPr>
                      <a:r>
                        <a:rPr lang="en-US" sz="1600" dirty="0">
                          <a:effectLst/>
                        </a:rPr>
                        <a:t>    </a:t>
                      </a:r>
                      <a:r>
                        <a:rPr lang="en-US" sz="1600" dirty="0">
                          <a:effectLst/>
                          <a:sym typeface="Wingdings" panose="05000000000000000000" pitchFamily="2" charset="2"/>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90993" marR="90993" marT="0" marB="0"/>
                </a:tc>
                <a:extLst>
                  <a:ext uri="{0D108BD9-81ED-4DB2-BD59-A6C34878D82A}">
                    <a16:rowId xmlns:a16="http://schemas.microsoft.com/office/drawing/2014/main" val="3806465654"/>
                  </a:ext>
                </a:extLst>
              </a:tr>
              <a:tr h="934385">
                <a:tc>
                  <a:txBody>
                    <a:bodyPr/>
                    <a:lstStyle/>
                    <a:p>
                      <a:pPr>
                        <a:lnSpc>
                          <a:spcPct val="115000"/>
                        </a:lnSpc>
                        <a:spcAft>
                          <a:spcPts val="800"/>
                        </a:spcAft>
                      </a:pPr>
                      <a:r>
                        <a:rPr lang="en-US" sz="1600" dirty="0">
                          <a:solidFill>
                            <a:schemeClr val="tx1"/>
                          </a:solidFill>
                          <a:effectLst/>
                        </a:rPr>
                        <a:t>Accuracy level</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0993" marR="90993" marT="0" marB="0">
                    <a:solidFill>
                      <a:schemeClr val="accent5">
                        <a:lumMod val="60000"/>
                        <a:lumOff val="40000"/>
                      </a:schemeClr>
                    </a:solidFill>
                  </a:tcPr>
                </a:tc>
                <a:tc>
                  <a:txBody>
                    <a:bodyPr/>
                    <a:lstStyle/>
                    <a:p>
                      <a:pPr algn="ctr">
                        <a:lnSpc>
                          <a:spcPct val="115000"/>
                        </a:lnSpc>
                        <a:spcAft>
                          <a:spcPts val="800"/>
                        </a:spcAft>
                      </a:pPr>
                      <a:r>
                        <a:rPr lang="en-US" sz="1600" dirty="0">
                          <a:effectLst/>
                        </a:rPr>
                        <a:t>low</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90993" marR="90993" marT="0" marB="0"/>
                </a:tc>
                <a:tc>
                  <a:txBody>
                    <a:bodyPr/>
                    <a:lstStyle/>
                    <a:p>
                      <a:pPr algn="ctr">
                        <a:lnSpc>
                          <a:spcPct val="115000"/>
                        </a:lnSpc>
                        <a:spcAft>
                          <a:spcPts val="800"/>
                        </a:spcAft>
                      </a:pPr>
                      <a:r>
                        <a:rPr lang="en-US" sz="1600" dirty="0">
                          <a:effectLst/>
                        </a:rPr>
                        <a:t>low</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90993" marR="90993" marT="0" marB="0"/>
                </a:tc>
                <a:tc>
                  <a:txBody>
                    <a:bodyPr/>
                    <a:lstStyle/>
                    <a:p>
                      <a:pPr algn="ctr">
                        <a:lnSpc>
                          <a:spcPct val="115000"/>
                        </a:lnSpc>
                        <a:spcAft>
                          <a:spcPts val="800"/>
                        </a:spcAft>
                      </a:pPr>
                      <a:r>
                        <a:rPr lang="en-US" sz="1600" dirty="0">
                          <a:effectLst/>
                        </a:rPr>
                        <a:t>low</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90993" marR="90993" marT="0" marB="0"/>
                </a:tc>
                <a:tc>
                  <a:txBody>
                    <a:bodyPr/>
                    <a:lstStyle/>
                    <a:p>
                      <a:pPr>
                        <a:lnSpc>
                          <a:spcPct val="115000"/>
                        </a:lnSpc>
                        <a:spcAft>
                          <a:spcPts val="800"/>
                        </a:spcAft>
                      </a:pPr>
                      <a:r>
                        <a:rPr lang="en-US" sz="1600" dirty="0">
                          <a:effectLst/>
                        </a:rPr>
                        <a:t> more accurate    result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90993" marR="90993" marT="0" marB="0"/>
                </a:tc>
                <a:extLst>
                  <a:ext uri="{0D108BD9-81ED-4DB2-BD59-A6C34878D82A}">
                    <a16:rowId xmlns:a16="http://schemas.microsoft.com/office/drawing/2014/main" val="3216675615"/>
                  </a:ext>
                </a:extLst>
              </a:tr>
            </a:tbl>
          </a:graphicData>
        </a:graphic>
      </p:graphicFrame>
    </p:spTree>
    <p:extLst>
      <p:ext uri="{BB962C8B-B14F-4D97-AF65-F5344CB8AC3E}">
        <p14:creationId xmlns:p14="http://schemas.microsoft.com/office/powerpoint/2010/main" val="1591032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itle 1">
            <a:extLst>
              <a:ext uri="{FF2B5EF4-FFF2-40B4-BE49-F238E27FC236}">
                <a16:creationId xmlns:a16="http://schemas.microsoft.com/office/drawing/2014/main" id="{E00D3A26-CDF5-4B4B-807D-943139DD3C2D}"/>
              </a:ext>
            </a:extLst>
          </p:cNvPr>
          <p:cNvSpPr txBox="1">
            <a:spLocks/>
          </p:cNvSpPr>
          <p:nvPr/>
        </p:nvSpPr>
        <p:spPr>
          <a:xfrm>
            <a:off x="588155" y="2565823"/>
            <a:ext cx="2880828" cy="30719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000" dirty="0">
                <a:solidFill>
                  <a:srgbClr val="FFFFFF"/>
                </a:solidFill>
                <a:cs typeface="Calibri Light"/>
              </a:rPr>
              <a:t>Research Question?</a:t>
            </a:r>
            <a:endParaRPr lang="en-US" sz="4000" kern="1200" dirty="0">
              <a:solidFill>
                <a:srgbClr val="FFFFFF"/>
              </a:solidFill>
              <a:latin typeface="+mj-lt"/>
              <a:cs typeface="Calibri Light"/>
            </a:endParaRPr>
          </a:p>
        </p:txBody>
      </p:sp>
      <p:sp>
        <p:nvSpPr>
          <p:cNvPr id="8" name="TextBox 7">
            <a:extLst>
              <a:ext uri="{FF2B5EF4-FFF2-40B4-BE49-F238E27FC236}">
                <a16:creationId xmlns:a16="http://schemas.microsoft.com/office/drawing/2014/main" id="{700A9764-A331-4C7B-A28A-C4DB1B45FF8D}"/>
              </a:ext>
            </a:extLst>
          </p:cNvPr>
          <p:cNvSpPr txBox="1"/>
          <p:nvPr/>
        </p:nvSpPr>
        <p:spPr>
          <a:xfrm>
            <a:off x="4666891" y="1705156"/>
            <a:ext cx="6797614" cy="33466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GB" sz="2400" dirty="0">
                <a:cs typeface="Calibri"/>
              </a:rPr>
              <a:t>Identify covid-19 infected as soon as possible</a:t>
            </a:r>
            <a:endParaRPr lang="en-US">
              <a:cs typeface="Calibri" panose="020F0502020204030204"/>
            </a:endParaRPr>
          </a:p>
          <a:p>
            <a:endParaRPr lang="en-GB" sz="2400" dirty="0">
              <a:cs typeface="Calibri"/>
            </a:endParaRPr>
          </a:p>
          <a:p>
            <a:pPr marL="342900" indent="-342900">
              <a:buFont typeface="Wingdings"/>
              <a:buChar char="Ø"/>
            </a:pPr>
            <a:r>
              <a:rPr lang="en-GB" sz="2400" dirty="0">
                <a:cs typeface="Calibri"/>
              </a:rPr>
              <a:t>Patient must wait for long time to get their PCR test report</a:t>
            </a:r>
          </a:p>
          <a:p>
            <a:endParaRPr lang="en-GB" sz="2400" dirty="0">
              <a:cs typeface="Calibri"/>
            </a:endParaRPr>
          </a:p>
          <a:p>
            <a:pPr marL="342900" indent="-342900">
              <a:buFont typeface="Wingdings"/>
              <a:buChar char="Ø"/>
            </a:pPr>
            <a:r>
              <a:rPr lang="en-GB" sz="2400" dirty="0">
                <a:cs typeface="Calibri"/>
              </a:rPr>
              <a:t>Need to  be detect Pneumonia infected patients in an early stage</a:t>
            </a:r>
          </a:p>
          <a:p>
            <a:endParaRPr lang="en-GB" dirty="0">
              <a:cs typeface="Calibri"/>
            </a:endParaRPr>
          </a:p>
          <a:p>
            <a:endParaRPr lang="en-GB" dirty="0">
              <a:cs typeface="Calibri"/>
            </a:endParaRPr>
          </a:p>
        </p:txBody>
      </p:sp>
    </p:spTree>
    <p:extLst>
      <p:ext uri="{BB962C8B-B14F-4D97-AF65-F5344CB8AC3E}">
        <p14:creationId xmlns:p14="http://schemas.microsoft.com/office/powerpoint/2010/main" val="14618071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16A2DC-24F0-45CE-908A-0B23797943D0}"/>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Specific Objectives</a:t>
            </a:r>
          </a:p>
        </p:txBody>
      </p:sp>
      <p:sp>
        <p:nvSpPr>
          <p:cNvPr id="4" name="Rectangle 3">
            <a:extLst>
              <a:ext uri="{FF2B5EF4-FFF2-40B4-BE49-F238E27FC236}">
                <a16:creationId xmlns:a16="http://schemas.microsoft.com/office/drawing/2014/main" id="{61C0F4BC-395E-47BF-8282-52B166A04000}"/>
              </a:ext>
            </a:extLst>
          </p:cNvPr>
          <p:cNvSpPr/>
          <p:nvPr/>
        </p:nvSpPr>
        <p:spPr>
          <a:xfrm>
            <a:off x="4057292" y="3244972"/>
            <a:ext cx="3824374" cy="2127846"/>
          </a:xfrm>
          <a:prstGeom prst="rect">
            <a:avLst/>
          </a:prstGeom>
          <a:solidFill>
            <a:schemeClr val="bg1">
              <a:lumMod val="85000"/>
            </a:schemeClr>
          </a:solidFill>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r>
              <a:rPr lang="en-GB" b="1" dirty="0">
                <a:solidFill>
                  <a:schemeClr val="tx2">
                    <a:lumMod val="75000"/>
                  </a:schemeClr>
                </a:solidFill>
                <a:latin typeface="Arial Black"/>
                <a:ea typeface="+mn-lt"/>
                <a:cs typeface="+mn-lt"/>
              </a:rPr>
              <a:t>Develop a useable method to give a result whether he or she suffering from Covid-19 or Pneumonia or not</a:t>
            </a:r>
            <a:endParaRPr lang="en-US" b="1">
              <a:solidFill>
                <a:schemeClr val="tx2">
                  <a:lumMod val="75000"/>
                </a:schemeClr>
              </a:solidFill>
              <a:latin typeface="Arial Black"/>
              <a:cs typeface="Calibri"/>
            </a:endParaRPr>
          </a:p>
          <a:p>
            <a:pPr algn="ctr"/>
            <a:endParaRPr lang="en-GB" dirty="0">
              <a:cs typeface="Calibri"/>
            </a:endParaRPr>
          </a:p>
        </p:txBody>
      </p:sp>
      <p:sp>
        <p:nvSpPr>
          <p:cNvPr id="3" name="Oval 2">
            <a:extLst>
              <a:ext uri="{FF2B5EF4-FFF2-40B4-BE49-F238E27FC236}">
                <a16:creationId xmlns:a16="http://schemas.microsoft.com/office/drawing/2014/main" id="{788787C3-A53D-4CF9-8845-6950C56724DD}"/>
              </a:ext>
            </a:extLst>
          </p:cNvPr>
          <p:cNvSpPr/>
          <p:nvPr/>
        </p:nvSpPr>
        <p:spPr>
          <a:xfrm>
            <a:off x="1239328" y="2109157"/>
            <a:ext cx="3220525" cy="1595887"/>
          </a:xfrm>
          <a:prstGeom prst="ellipse">
            <a:avLst/>
          </a:prstGeom>
          <a:solidFill>
            <a:schemeClr val="accent2">
              <a:lumMod val="20000"/>
              <a:lumOff val="8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r>
              <a:rPr lang="en-US" b="1" dirty="0">
                <a:latin typeface="Calibri"/>
              </a:rPr>
              <a:t>To develop a model for image acquisition </a:t>
            </a:r>
            <a:endParaRPr lang="en-US" b="1" dirty="0">
              <a:cs typeface="Calibri"/>
            </a:endParaRPr>
          </a:p>
        </p:txBody>
      </p:sp>
      <p:sp>
        <p:nvSpPr>
          <p:cNvPr id="24" name="Oval 23">
            <a:extLst>
              <a:ext uri="{FF2B5EF4-FFF2-40B4-BE49-F238E27FC236}">
                <a16:creationId xmlns:a16="http://schemas.microsoft.com/office/drawing/2014/main" id="{BB6F0914-7598-4DEF-B57D-C3F491BDD27E}"/>
              </a:ext>
            </a:extLst>
          </p:cNvPr>
          <p:cNvSpPr/>
          <p:nvPr/>
        </p:nvSpPr>
        <p:spPr>
          <a:xfrm>
            <a:off x="7263442" y="2109156"/>
            <a:ext cx="3637469" cy="1595886"/>
          </a:xfrm>
          <a:prstGeom prst="ellipse">
            <a:avLst/>
          </a:prstGeom>
          <a:solidFill>
            <a:schemeClr val="accent6">
              <a:lumMod val="40000"/>
              <a:lumOff val="60000"/>
            </a:schemeClr>
          </a:solidFill>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en-GB" b="1" dirty="0">
                <a:latin typeface="Calibri"/>
                <a:ea typeface="Calibri"/>
                <a:cs typeface="Calibri"/>
              </a:rPr>
              <a:t>Image enhancement to process the image according to the specific application.</a:t>
            </a:r>
            <a:r>
              <a:rPr lang="en-GB" dirty="0">
                <a:latin typeface="Calibri"/>
                <a:ea typeface="Calibri"/>
                <a:cs typeface="Calibri"/>
              </a:rPr>
              <a:t> </a:t>
            </a:r>
            <a:endParaRPr lang="en-GB">
              <a:cs typeface="Calibri" panose="020F0502020204030204"/>
            </a:endParaRPr>
          </a:p>
        </p:txBody>
      </p:sp>
      <p:sp>
        <p:nvSpPr>
          <p:cNvPr id="25" name="Oval 24">
            <a:extLst>
              <a:ext uri="{FF2B5EF4-FFF2-40B4-BE49-F238E27FC236}">
                <a16:creationId xmlns:a16="http://schemas.microsoft.com/office/drawing/2014/main" id="{47E69B55-4B50-4FD0-8C49-A69388BC57B0}"/>
              </a:ext>
            </a:extLst>
          </p:cNvPr>
          <p:cNvSpPr/>
          <p:nvPr/>
        </p:nvSpPr>
        <p:spPr>
          <a:xfrm>
            <a:off x="7752271" y="4682705"/>
            <a:ext cx="3651848" cy="1782791"/>
          </a:xfrm>
          <a:prstGeom prst="ellipse">
            <a:avLst/>
          </a:prstGeom>
          <a:solidFill>
            <a:schemeClr val="accent4">
              <a:lumMod val="60000"/>
              <a:lumOff val="40000"/>
            </a:schemeClr>
          </a:solidFill>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en-GB" b="1" dirty="0">
                <a:cs typeface="Calibri"/>
              </a:rPr>
              <a:t>Image segmentation </a:t>
            </a:r>
            <a:r>
              <a:rPr lang="en-GB" b="1" dirty="0">
                <a:ea typeface="+mn-lt"/>
                <a:cs typeface="+mn-lt"/>
              </a:rPr>
              <a:t>partition image into meaningful regions </a:t>
            </a:r>
            <a:endParaRPr lang="en-GB" b="1" dirty="0"/>
          </a:p>
        </p:txBody>
      </p:sp>
      <p:sp>
        <p:nvSpPr>
          <p:cNvPr id="26" name="Oval 25">
            <a:extLst>
              <a:ext uri="{FF2B5EF4-FFF2-40B4-BE49-F238E27FC236}">
                <a16:creationId xmlns:a16="http://schemas.microsoft.com/office/drawing/2014/main" id="{8A412A65-DB55-4DA5-AF43-316A17AC1394}"/>
              </a:ext>
            </a:extLst>
          </p:cNvPr>
          <p:cNvSpPr/>
          <p:nvPr/>
        </p:nvSpPr>
        <p:spPr>
          <a:xfrm>
            <a:off x="822385" y="4711459"/>
            <a:ext cx="3838753" cy="1754037"/>
          </a:xfrm>
          <a:prstGeom prst="ellipse">
            <a:avLst/>
          </a:prstGeom>
          <a:solidFill>
            <a:schemeClr val="accent5">
              <a:lumMod val="40000"/>
              <a:lumOff val="60000"/>
            </a:schemeClr>
          </a:solidFill>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en-GB" b="1" dirty="0">
                <a:ea typeface="+mn-lt"/>
                <a:cs typeface="+mn-lt"/>
              </a:rPr>
              <a:t>Machine learning techniques are used for identify the chest x-ray type by using an uploaded image. </a:t>
            </a:r>
            <a:endParaRPr lang="en-US" b="1" dirty="0"/>
          </a:p>
        </p:txBody>
      </p:sp>
    </p:spTree>
    <p:extLst>
      <p:ext uri="{BB962C8B-B14F-4D97-AF65-F5344CB8AC3E}">
        <p14:creationId xmlns:p14="http://schemas.microsoft.com/office/powerpoint/2010/main" val="3287952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B2DBBD-C597-4157-ABAD-3DCA2495E2C9}"/>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Sub Objectives</a:t>
            </a:r>
          </a:p>
        </p:txBody>
      </p:sp>
      <p:sp>
        <p:nvSpPr>
          <p:cNvPr id="10" name="Hexagon 9">
            <a:extLst>
              <a:ext uri="{FF2B5EF4-FFF2-40B4-BE49-F238E27FC236}">
                <a16:creationId xmlns:a16="http://schemas.microsoft.com/office/drawing/2014/main" id="{5B1ED56B-1A62-427B-A041-0CE72BFED4B7}"/>
              </a:ext>
            </a:extLst>
          </p:cNvPr>
          <p:cNvSpPr/>
          <p:nvPr/>
        </p:nvSpPr>
        <p:spPr>
          <a:xfrm>
            <a:off x="4704989" y="2694858"/>
            <a:ext cx="2702941" cy="2300375"/>
          </a:xfrm>
          <a:prstGeom prst="hexag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kern="1200" dirty="0">
                <a:solidFill>
                  <a:schemeClr val="tx1"/>
                </a:solidFill>
                <a:latin typeface="Calibri"/>
                <a:ea typeface="+mn-ea"/>
                <a:cs typeface="+mn-cs"/>
              </a:rPr>
              <a:t>Show the test result in an attractive way</a:t>
            </a:r>
            <a:endParaRPr lang="en-GB" b="1" dirty="0">
              <a:solidFill>
                <a:schemeClr val="tx1"/>
              </a:solidFill>
            </a:endParaRPr>
          </a:p>
        </p:txBody>
      </p:sp>
      <p:sp>
        <p:nvSpPr>
          <p:cNvPr id="27" name="Hexagon 26">
            <a:extLst>
              <a:ext uri="{FF2B5EF4-FFF2-40B4-BE49-F238E27FC236}">
                <a16:creationId xmlns:a16="http://schemas.microsoft.com/office/drawing/2014/main" id="{0B3BCE05-0CB6-4AFE-9E48-1ED48CE5BBE6}"/>
              </a:ext>
            </a:extLst>
          </p:cNvPr>
          <p:cNvSpPr/>
          <p:nvPr/>
        </p:nvSpPr>
        <p:spPr>
          <a:xfrm>
            <a:off x="2571939" y="1677839"/>
            <a:ext cx="2516036" cy="2156601"/>
          </a:xfrm>
          <a:prstGeom prst="hex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Hexagon 28">
            <a:extLst>
              <a:ext uri="{FF2B5EF4-FFF2-40B4-BE49-F238E27FC236}">
                <a16:creationId xmlns:a16="http://schemas.microsoft.com/office/drawing/2014/main" id="{51031C91-BBA3-4CCC-99D8-0D8E11791685}"/>
              </a:ext>
            </a:extLst>
          </p:cNvPr>
          <p:cNvSpPr/>
          <p:nvPr/>
        </p:nvSpPr>
        <p:spPr>
          <a:xfrm>
            <a:off x="2571939" y="4058728"/>
            <a:ext cx="2674187" cy="2242865"/>
          </a:xfrm>
          <a:prstGeom prst="hexagon">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dirty="0">
                <a:solidFill>
                  <a:schemeClr val="tx1"/>
                </a:solidFill>
                <a:ea typeface="+mn-lt"/>
                <a:cs typeface="+mn-lt"/>
              </a:rPr>
              <a:t>To develop user-friendly analyser for both teenagers and adults</a:t>
            </a:r>
            <a:endParaRPr lang="en-US">
              <a:solidFill>
                <a:schemeClr val="tx1"/>
              </a:solidFill>
              <a:cs typeface="Calibri"/>
            </a:endParaRPr>
          </a:p>
          <a:p>
            <a:pPr algn="ctr"/>
            <a:endParaRPr lang="en-GB" dirty="0">
              <a:cs typeface="Calibri"/>
            </a:endParaRPr>
          </a:p>
        </p:txBody>
      </p:sp>
      <p:sp>
        <p:nvSpPr>
          <p:cNvPr id="31" name="Hexagon 30">
            <a:extLst>
              <a:ext uri="{FF2B5EF4-FFF2-40B4-BE49-F238E27FC236}">
                <a16:creationId xmlns:a16="http://schemas.microsoft.com/office/drawing/2014/main" id="{B0F20F1D-B53D-4262-B56C-69C697E77B25}"/>
              </a:ext>
            </a:extLst>
          </p:cNvPr>
          <p:cNvSpPr/>
          <p:nvPr/>
        </p:nvSpPr>
        <p:spPr>
          <a:xfrm>
            <a:off x="70034" y="2894163"/>
            <a:ext cx="2861092" cy="2285998"/>
          </a:xfrm>
          <a:prstGeom prst="hexago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dirty="0">
                <a:solidFill>
                  <a:schemeClr val="tx1"/>
                </a:solidFill>
                <a:ea typeface="+mn-lt"/>
                <a:cs typeface="+mn-lt"/>
              </a:rPr>
              <a:t>User can upload or capture the chest X-ray image</a:t>
            </a:r>
            <a:endParaRPr lang="en-US" b="1" dirty="0">
              <a:solidFill>
                <a:schemeClr val="tx1"/>
              </a:solidFill>
            </a:endParaRPr>
          </a:p>
          <a:p>
            <a:pPr algn="ctr"/>
            <a:endParaRPr lang="en-GB" dirty="0">
              <a:cs typeface="Calibri"/>
            </a:endParaRPr>
          </a:p>
        </p:txBody>
      </p:sp>
      <p:sp>
        <p:nvSpPr>
          <p:cNvPr id="33" name="Hexagon 32">
            <a:extLst>
              <a:ext uri="{FF2B5EF4-FFF2-40B4-BE49-F238E27FC236}">
                <a16:creationId xmlns:a16="http://schemas.microsoft.com/office/drawing/2014/main" id="{3BB0C674-E734-4A7D-89E2-EA6F9F305EC3}"/>
              </a:ext>
            </a:extLst>
          </p:cNvPr>
          <p:cNvSpPr/>
          <p:nvPr/>
        </p:nvSpPr>
        <p:spPr>
          <a:xfrm>
            <a:off x="6989006" y="1720971"/>
            <a:ext cx="2631055" cy="2113469"/>
          </a:xfrm>
          <a:prstGeom prst="hexagon">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dirty="0">
                <a:solidFill>
                  <a:schemeClr val="tx1"/>
                </a:solidFill>
                <a:ea typeface="+mn-lt"/>
                <a:cs typeface="+mn-lt"/>
              </a:rPr>
              <a:t>Giving suggestions to the users to go to the questioners provide by our proposed app</a:t>
            </a:r>
            <a:endParaRPr lang="en-US" dirty="0">
              <a:solidFill>
                <a:schemeClr val="tx1"/>
              </a:solidFill>
            </a:endParaRPr>
          </a:p>
          <a:p>
            <a:pPr algn="ctr"/>
            <a:endParaRPr lang="en-GB" dirty="0">
              <a:cs typeface="Calibri"/>
            </a:endParaRPr>
          </a:p>
        </p:txBody>
      </p:sp>
      <p:pic>
        <p:nvPicPr>
          <p:cNvPr id="12" name="Picture 13" descr="Icon&#10;&#10;Description automatically generated">
            <a:extLst>
              <a:ext uri="{FF2B5EF4-FFF2-40B4-BE49-F238E27FC236}">
                <a16:creationId xmlns:a16="http://schemas.microsoft.com/office/drawing/2014/main" id="{D3779186-E925-4EB3-8164-7F11BB8CCDE1}"/>
              </a:ext>
            </a:extLst>
          </p:cNvPr>
          <p:cNvPicPr>
            <a:picLocks noChangeAspect="1"/>
          </p:cNvPicPr>
          <p:nvPr/>
        </p:nvPicPr>
        <p:blipFill>
          <a:blip r:embed="rId2"/>
          <a:stretch>
            <a:fillRect/>
          </a:stretch>
        </p:blipFill>
        <p:spPr>
          <a:xfrm>
            <a:off x="9339533" y="3479801"/>
            <a:ext cx="2858218" cy="3104550"/>
          </a:xfrm>
          <a:prstGeom prst="rect">
            <a:avLst/>
          </a:prstGeom>
        </p:spPr>
      </p:pic>
      <p:pic>
        <p:nvPicPr>
          <p:cNvPr id="14" name="Picture 15">
            <a:extLst>
              <a:ext uri="{FF2B5EF4-FFF2-40B4-BE49-F238E27FC236}">
                <a16:creationId xmlns:a16="http://schemas.microsoft.com/office/drawing/2014/main" id="{0C978E1C-0FB1-4D39-8AFC-5F0FEF7B8D2C}"/>
              </a:ext>
            </a:extLst>
          </p:cNvPr>
          <p:cNvPicPr>
            <a:picLocks noChangeAspect="1"/>
          </p:cNvPicPr>
          <p:nvPr/>
        </p:nvPicPr>
        <p:blipFill>
          <a:blip r:embed="rId3"/>
          <a:stretch>
            <a:fillRect/>
          </a:stretch>
        </p:blipFill>
        <p:spPr>
          <a:xfrm>
            <a:off x="10245666" y="4002208"/>
            <a:ext cx="1045954" cy="1959095"/>
          </a:xfrm>
          <a:prstGeom prst="rect">
            <a:avLst/>
          </a:prstGeom>
        </p:spPr>
      </p:pic>
      <p:pic>
        <p:nvPicPr>
          <p:cNvPr id="16" name="Picture 18" descr="Graphical user interface, text, chat or text message&#10;&#10;Description automatically generated">
            <a:extLst>
              <a:ext uri="{FF2B5EF4-FFF2-40B4-BE49-F238E27FC236}">
                <a16:creationId xmlns:a16="http://schemas.microsoft.com/office/drawing/2014/main" id="{60A16D36-3152-4F90-BB89-E088C22C0B67}"/>
              </a:ext>
            </a:extLst>
          </p:cNvPr>
          <p:cNvPicPr>
            <a:picLocks noChangeAspect="1"/>
          </p:cNvPicPr>
          <p:nvPr/>
        </p:nvPicPr>
        <p:blipFill>
          <a:blip r:embed="rId4"/>
          <a:stretch>
            <a:fillRect/>
          </a:stretch>
        </p:blipFill>
        <p:spPr>
          <a:xfrm>
            <a:off x="10307576" y="5357993"/>
            <a:ext cx="979639" cy="627752"/>
          </a:xfrm>
          <a:prstGeom prst="rect">
            <a:avLst/>
          </a:prstGeom>
        </p:spPr>
      </p:pic>
      <p:sp>
        <p:nvSpPr>
          <p:cNvPr id="19" name="TextBox 18">
            <a:extLst>
              <a:ext uri="{FF2B5EF4-FFF2-40B4-BE49-F238E27FC236}">
                <a16:creationId xmlns:a16="http://schemas.microsoft.com/office/drawing/2014/main" id="{67E0C0A1-3DA2-45D3-A436-1A49B5656B51}"/>
              </a:ext>
            </a:extLst>
          </p:cNvPr>
          <p:cNvSpPr txBox="1"/>
          <p:nvPr/>
        </p:nvSpPr>
        <p:spPr>
          <a:xfrm>
            <a:off x="2884099" y="2366513"/>
            <a:ext cx="1981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Uploading Chest X-ray image in a user-friendly manner</a:t>
            </a:r>
          </a:p>
        </p:txBody>
      </p:sp>
    </p:spTree>
    <p:extLst>
      <p:ext uri="{BB962C8B-B14F-4D97-AF65-F5344CB8AC3E}">
        <p14:creationId xmlns:p14="http://schemas.microsoft.com/office/powerpoint/2010/main" val="1710481252"/>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4FF7C5-6E7A-43C9-9726-713682CE1917}"/>
              </a:ext>
            </a:extLst>
          </p:cNvPr>
          <p:cNvSpPr>
            <a:spLocks noGrp="1"/>
          </p:cNvSpPr>
          <p:nvPr>
            <p:ph type="title"/>
          </p:nvPr>
        </p:nvSpPr>
        <p:spPr>
          <a:xfrm>
            <a:off x="699713" y="117410"/>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Research Methodology</a:t>
            </a:r>
          </a:p>
        </p:txBody>
      </p:sp>
      <p:pic>
        <p:nvPicPr>
          <p:cNvPr id="3" name="Picture 3" descr="Diagram&#10;&#10;Description automatically generated">
            <a:extLst>
              <a:ext uri="{FF2B5EF4-FFF2-40B4-BE49-F238E27FC236}">
                <a16:creationId xmlns:a16="http://schemas.microsoft.com/office/drawing/2014/main" id="{DED2DB7B-1A47-478C-A425-AF9FFD6C83B1}"/>
              </a:ext>
            </a:extLst>
          </p:cNvPr>
          <p:cNvPicPr>
            <a:picLocks noChangeAspect="1"/>
          </p:cNvPicPr>
          <p:nvPr/>
        </p:nvPicPr>
        <p:blipFill>
          <a:blip r:embed="rId2"/>
          <a:stretch>
            <a:fillRect/>
          </a:stretch>
        </p:blipFill>
        <p:spPr>
          <a:xfrm>
            <a:off x="2582174" y="1947898"/>
            <a:ext cx="7775274" cy="4773750"/>
          </a:xfrm>
          <a:prstGeom prst="rect">
            <a:avLst/>
          </a:prstGeom>
        </p:spPr>
      </p:pic>
    </p:spTree>
    <p:extLst>
      <p:ext uri="{BB962C8B-B14F-4D97-AF65-F5344CB8AC3E}">
        <p14:creationId xmlns:p14="http://schemas.microsoft.com/office/powerpoint/2010/main" val="128642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Title 1">
            <a:extLst>
              <a:ext uri="{FF2B5EF4-FFF2-40B4-BE49-F238E27FC236}">
                <a16:creationId xmlns:a16="http://schemas.microsoft.com/office/drawing/2014/main" id="{442C7E2B-3081-4343-9E5E-20D80BF1D260}"/>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700" kern="1200">
                <a:solidFill>
                  <a:srgbClr val="FFFFFF"/>
                </a:solidFill>
                <a:latin typeface="+mj-lt"/>
                <a:ea typeface="+mj-ea"/>
                <a:cs typeface="+mj-cs"/>
              </a:rPr>
              <a:t>Research Methodology</a:t>
            </a:r>
          </a:p>
        </p:txBody>
      </p:sp>
      <p:pic>
        <p:nvPicPr>
          <p:cNvPr id="5" name="Picture 4" descr="Diagram&#10;&#10;Description automatically generated">
            <a:extLst>
              <a:ext uri="{FF2B5EF4-FFF2-40B4-BE49-F238E27FC236}">
                <a16:creationId xmlns:a16="http://schemas.microsoft.com/office/drawing/2014/main" id="{C92A71DF-1B95-4D2D-914F-FA44890B10FB}"/>
              </a:ext>
            </a:extLst>
          </p:cNvPr>
          <p:cNvPicPr>
            <a:picLocks noChangeAspect="1"/>
          </p:cNvPicPr>
          <p:nvPr/>
        </p:nvPicPr>
        <p:blipFill rotWithShape="1">
          <a:blip r:embed="rId2">
            <a:extLst>
              <a:ext uri="{28A0092B-C50C-407E-A947-70E740481C1C}">
                <a14:useLocalDpi xmlns:a14="http://schemas.microsoft.com/office/drawing/2010/main" val="0"/>
              </a:ext>
            </a:extLst>
          </a:blip>
          <a:srcRect l="2414" t="5813" r="1773" b="-1730"/>
          <a:stretch/>
        </p:blipFill>
        <p:spPr>
          <a:xfrm>
            <a:off x="4080113" y="1019920"/>
            <a:ext cx="8142294" cy="5359368"/>
          </a:xfrm>
          <a:prstGeom prst="rect">
            <a:avLst/>
          </a:prstGeom>
        </p:spPr>
      </p:pic>
    </p:spTree>
    <p:extLst>
      <p:ext uri="{BB962C8B-B14F-4D97-AF65-F5344CB8AC3E}">
        <p14:creationId xmlns:p14="http://schemas.microsoft.com/office/powerpoint/2010/main" val="1116498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6B00E8C-97A6-4B4B-9ECF-FA1D2DE8F59E}"/>
              </a:ext>
            </a:extLst>
          </p:cNvPr>
          <p:cNvPicPr>
            <a:picLocks noChangeAspect="1"/>
          </p:cNvPicPr>
          <p:nvPr/>
        </p:nvPicPr>
        <p:blipFill rotWithShape="1">
          <a:blip r:embed="rId2">
            <a:extLst>
              <a:ext uri="{28A0092B-C50C-407E-A947-70E740481C1C}">
                <a14:useLocalDpi xmlns:a14="http://schemas.microsoft.com/office/drawing/2010/main" val="0"/>
              </a:ext>
            </a:extLst>
          </a:blip>
          <a:srcRect l="22092" r="31895"/>
          <a:stretch/>
        </p:blipFill>
        <p:spPr>
          <a:xfrm>
            <a:off x="456817" y="326272"/>
            <a:ext cx="11277600" cy="5943600"/>
          </a:xfrm>
          <a:prstGeom prst="rect">
            <a:avLst/>
          </a:prstGeom>
        </p:spPr>
      </p:pic>
      <p:pic>
        <p:nvPicPr>
          <p:cNvPr id="51" name="Graphic 50" descr="Badge with solid fill">
            <a:extLst>
              <a:ext uri="{FF2B5EF4-FFF2-40B4-BE49-F238E27FC236}">
                <a16:creationId xmlns:a16="http://schemas.microsoft.com/office/drawing/2014/main" id="{4148A766-022B-4749-ACF7-58EA403019F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60922" y="1165229"/>
            <a:ext cx="622732" cy="622732"/>
          </a:xfrm>
          <a:prstGeom prst="rect">
            <a:avLst/>
          </a:prstGeom>
        </p:spPr>
      </p:pic>
      <p:pic>
        <p:nvPicPr>
          <p:cNvPr id="56" name="Graphic 55" descr="Badge 4 with solid fill">
            <a:extLst>
              <a:ext uri="{FF2B5EF4-FFF2-40B4-BE49-F238E27FC236}">
                <a16:creationId xmlns:a16="http://schemas.microsoft.com/office/drawing/2014/main" id="{273E80E6-F4A0-4C7A-B35D-8318E436051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64390" y="2487559"/>
            <a:ext cx="622734" cy="622734"/>
          </a:xfrm>
          <a:prstGeom prst="rect">
            <a:avLst/>
          </a:prstGeom>
        </p:spPr>
      </p:pic>
      <p:pic>
        <p:nvPicPr>
          <p:cNvPr id="57" name="Graphic 56" descr="Badge 5 with solid fill">
            <a:extLst>
              <a:ext uri="{FF2B5EF4-FFF2-40B4-BE49-F238E27FC236}">
                <a16:creationId xmlns:a16="http://schemas.microsoft.com/office/drawing/2014/main" id="{D9CC4A14-C82C-4801-A1D6-9B5972BB265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68199" y="3362012"/>
            <a:ext cx="637114" cy="637114"/>
          </a:xfrm>
          <a:prstGeom prst="rect">
            <a:avLst/>
          </a:prstGeom>
        </p:spPr>
      </p:pic>
      <p:pic>
        <p:nvPicPr>
          <p:cNvPr id="58" name="Graphic 57" descr="Badge 7 with solid fill">
            <a:extLst>
              <a:ext uri="{FF2B5EF4-FFF2-40B4-BE49-F238E27FC236}">
                <a16:creationId xmlns:a16="http://schemas.microsoft.com/office/drawing/2014/main" id="{E933EFDF-5FF2-4850-BA47-9EBE4632A5B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31088" y="5218959"/>
            <a:ext cx="622732" cy="622732"/>
          </a:xfrm>
          <a:prstGeom prst="rect">
            <a:avLst/>
          </a:prstGeom>
        </p:spPr>
      </p:pic>
      <p:pic>
        <p:nvPicPr>
          <p:cNvPr id="59" name="Graphic 58" descr="Badge 3 with solid fill">
            <a:extLst>
              <a:ext uri="{FF2B5EF4-FFF2-40B4-BE49-F238E27FC236}">
                <a16:creationId xmlns:a16="http://schemas.microsoft.com/office/drawing/2014/main" id="{6CA3FE5C-B07F-4C90-88FD-E7B2471F28D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534528" y="1720119"/>
            <a:ext cx="622733" cy="622733"/>
          </a:xfrm>
          <a:prstGeom prst="rect">
            <a:avLst/>
          </a:prstGeom>
        </p:spPr>
      </p:pic>
      <p:pic>
        <p:nvPicPr>
          <p:cNvPr id="60" name="Graphic 59" descr="Badge 6 with solid fill">
            <a:extLst>
              <a:ext uri="{FF2B5EF4-FFF2-40B4-BE49-F238E27FC236}">
                <a16:creationId xmlns:a16="http://schemas.microsoft.com/office/drawing/2014/main" id="{791A6578-716A-49DC-BF09-D506855367B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46797" y="4400014"/>
            <a:ext cx="622732" cy="622732"/>
          </a:xfrm>
          <a:prstGeom prst="rect">
            <a:avLst/>
          </a:prstGeom>
        </p:spPr>
      </p:pic>
      <p:sp>
        <p:nvSpPr>
          <p:cNvPr id="61" name="Google Shape;370;gc4c50add8e_0_17">
            <a:extLst>
              <a:ext uri="{FF2B5EF4-FFF2-40B4-BE49-F238E27FC236}">
                <a16:creationId xmlns:a16="http://schemas.microsoft.com/office/drawing/2014/main" id="{14B76235-7D88-4E35-B652-0698617DD2ED}"/>
              </a:ext>
            </a:extLst>
          </p:cNvPr>
          <p:cNvSpPr txBox="1"/>
          <p:nvPr/>
        </p:nvSpPr>
        <p:spPr>
          <a:xfrm>
            <a:off x="4976068" y="538984"/>
            <a:ext cx="1710040" cy="461635"/>
          </a:xfrm>
          <a:prstGeom prst="rect">
            <a:avLst/>
          </a:prstGeom>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t" anchorCtr="0">
            <a:spAutoFit/>
          </a:bodyPr>
          <a:lstStyle/>
          <a:p>
            <a:pPr marL="0" lvl="0" indent="0" algn="ctr" rtl="0">
              <a:spcBef>
                <a:spcPts val="0"/>
              </a:spcBef>
              <a:spcAft>
                <a:spcPts val="0"/>
              </a:spcAft>
              <a:buNone/>
            </a:pPr>
            <a:r>
              <a:rPr lang="en" b="1" dirty="0">
                <a:latin typeface="Times New Roman"/>
                <a:ea typeface="Times New Roman"/>
                <a:cs typeface="Times New Roman"/>
                <a:sym typeface="Times New Roman"/>
              </a:rPr>
              <a:t>Introduction</a:t>
            </a:r>
            <a:endParaRPr b="1" dirty="0">
              <a:latin typeface="Times New Roman"/>
              <a:ea typeface="Times New Roman"/>
              <a:cs typeface="Times New Roman"/>
              <a:sym typeface="Times New Roman"/>
            </a:endParaRPr>
          </a:p>
        </p:txBody>
      </p:sp>
      <p:sp>
        <p:nvSpPr>
          <p:cNvPr id="62" name="Google Shape;370;gc4c50add8e_0_17">
            <a:extLst>
              <a:ext uri="{FF2B5EF4-FFF2-40B4-BE49-F238E27FC236}">
                <a16:creationId xmlns:a16="http://schemas.microsoft.com/office/drawing/2014/main" id="{C864C75B-6063-4832-BC72-D4FD36768227}"/>
              </a:ext>
            </a:extLst>
          </p:cNvPr>
          <p:cNvSpPr txBox="1"/>
          <p:nvPr/>
        </p:nvSpPr>
        <p:spPr>
          <a:xfrm>
            <a:off x="6137456" y="1213330"/>
            <a:ext cx="1971004" cy="461635"/>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spAutoFit/>
          </a:bodyPr>
          <a:lstStyle/>
          <a:p>
            <a:pPr marL="0" lvl="0" indent="0" algn="ctr" rtl="0">
              <a:spcBef>
                <a:spcPts val="0"/>
              </a:spcBef>
              <a:spcAft>
                <a:spcPts val="0"/>
              </a:spcAft>
              <a:buNone/>
            </a:pPr>
            <a:r>
              <a:rPr lang="en-US" b="1" dirty="0">
                <a:latin typeface="Times New Roman"/>
                <a:ea typeface="Times New Roman"/>
                <a:cs typeface="Times New Roman"/>
                <a:sym typeface="Times New Roman"/>
              </a:rPr>
              <a:t>R</a:t>
            </a:r>
            <a:r>
              <a:rPr lang="en" b="1" dirty="0">
                <a:latin typeface="Times New Roman"/>
                <a:ea typeface="Times New Roman"/>
                <a:cs typeface="Times New Roman"/>
                <a:sym typeface="Times New Roman"/>
              </a:rPr>
              <a:t>esearch question</a:t>
            </a:r>
            <a:endParaRPr b="1" dirty="0">
              <a:latin typeface="Times New Roman"/>
              <a:ea typeface="Times New Roman"/>
              <a:cs typeface="Times New Roman"/>
              <a:sym typeface="Times New Roman"/>
            </a:endParaRPr>
          </a:p>
        </p:txBody>
      </p:sp>
      <p:sp>
        <p:nvSpPr>
          <p:cNvPr id="63" name="Google Shape;370;gc4c50add8e_0_17">
            <a:extLst>
              <a:ext uri="{FF2B5EF4-FFF2-40B4-BE49-F238E27FC236}">
                <a16:creationId xmlns:a16="http://schemas.microsoft.com/office/drawing/2014/main" id="{17FE4643-AC06-4EA4-B532-EB809621678D}"/>
              </a:ext>
            </a:extLst>
          </p:cNvPr>
          <p:cNvSpPr txBox="1"/>
          <p:nvPr/>
        </p:nvSpPr>
        <p:spPr>
          <a:xfrm>
            <a:off x="7325940" y="1850445"/>
            <a:ext cx="1971004" cy="461634"/>
          </a:xfrm>
          <a:prstGeom prst="rect">
            <a:avLst/>
          </a:prstGeom>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t" anchorCtr="0">
            <a:spAutoFit/>
          </a:bodyPr>
          <a:lstStyle/>
          <a:p>
            <a:pPr marL="0" lvl="0" indent="0" algn="ctr" rtl="0">
              <a:spcBef>
                <a:spcPts val="0"/>
              </a:spcBef>
              <a:spcAft>
                <a:spcPts val="0"/>
              </a:spcAft>
              <a:buNone/>
            </a:pPr>
            <a:r>
              <a:rPr lang="en" b="1" dirty="0">
                <a:latin typeface="Times New Roman"/>
                <a:ea typeface="Times New Roman"/>
                <a:cs typeface="Times New Roman"/>
                <a:sym typeface="Times New Roman"/>
              </a:rPr>
              <a:t>Objectives</a:t>
            </a:r>
            <a:endParaRPr b="1" dirty="0">
              <a:latin typeface="Times New Roman"/>
              <a:ea typeface="Times New Roman"/>
              <a:cs typeface="Times New Roman"/>
              <a:sym typeface="Times New Roman"/>
            </a:endParaRPr>
          </a:p>
        </p:txBody>
      </p:sp>
      <p:sp>
        <p:nvSpPr>
          <p:cNvPr id="64" name="Google Shape;370;gc4c50add8e_0_17">
            <a:extLst>
              <a:ext uri="{FF2B5EF4-FFF2-40B4-BE49-F238E27FC236}">
                <a16:creationId xmlns:a16="http://schemas.microsoft.com/office/drawing/2014/main" id="{39C455BA-9D33-4352-9954-1C8E0D3F72D8}"/>
              </a:ext>
            </a:extLst>
          </p:cNvPr>
          <p:cNvSpPr txBox="1"/>
          <p:nvPr/>
        </p:nvSpPr>
        <p:spPr>
          <a:xfrm>
            <a:off x="8473045" y="2511813"/>
            <a:ext cx="1971004" cy="461634"/>
          </a:xfrm>
          <a:prstGeom prst="rect">
            <a:avLst/>
          </a:prstGeom>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t" anchorCtr="0">
            <a:spAutoFit/>
          </a:bodyPr>
          <a:lstStyle/>
          <a:p>
            <a:pPr marL="0" lvl="0" indent="0" algn="ctr" rtl="0">
              <a:spcBef>
                <a:spcPts val="0"/>
              </a:spcBef>
              <a:spcAft>
                <a:spcPts val="0"/>
              </a:spcAft>
              <a:buNone/>
            </a:pPr>
            <a:r>
              <a:rPr lang="en" b="1" dirty="0">
                <a:latin typeface="Times New Roman"/>
                <a:ea typeface="Times New Roman"/>
                <a:cs typeface="Times New Roman"/>
                <a:sym typeface="Times New Roman"/>
              </a:rPr>
              <a:t>System Diagram</a:t>
            </a:r>
            <a:endParaRPr b="1" dirty="0">
              <a:latin typeface="Times New Roman"/>
              <a:ea typeface="Times New Roman"/>
              <a:cs typeface="Times New Roman"/>
              <a:sym typeface="Times New Roman"/>
            </a:endParaRPr>
          </a:p>
        </p:txBody>
      </p:sp>
      <p:sp>
        <p:nvSpPr>
          <p:cNvPr id="65" name="Google Shape;370;gc4c50add8e_0_17">
            <a:extLst>
              <a:ext uri="{FF2B5EF4-FFF2-40B4-BE49-F238E27FC236}">
                <a16:creationId xmlns:a16="http://schemas.microsoft.com/office/drawing/2014/main" id="{EAD7203F-56E9-4D9D-AA7B-ABDAFFA042AB}"/>
              </a:ext>
            </a:extLst>
          </p:cNvPr>
          <p:cNvSpPr txBox="1"/>
          <p:nvPr/>
        </p:nvSpPr>
        <p:spPr>
          <a:xfrm>
            <a:off x="8026146" y="3396513"/>
            <a:ext cx="1971004" cy="461634"/>
          </a:xfrm>
          <a:prstGeom prst="rect">
            <a:avLst/>
          </a:prstGeom>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t" anchorCtr="0">
            <a:spAutoFit/>
          </a:bodyPr>
          <a:lstStyle/>
          <a:p>
            <a:pPr marL="0" lvl="0" indent="0" algn="ctr" rtl="0">
              <a:spcBef>
                <a:spcPts val="0"/>
              </a:spcBef>
              <a:spcAft>
                <a:spcPts val="0"/>
              </a:spcAft>
              <a:buNone/>
            </a:pPr>
            <a:r>
              <a:rPr lang="en" b="1" dirty="0">
                <a:latin typeface="Times New Roman"/>
                <a:ea typeface="Times New Roman"/>
                <a:cs typeface="Times New Roman"/>
                <a:sym typeface="Times New Roman"/>
              </a:rPr>
              <a:t>Member- 1</a:t>
            </a:r>
            <a:endParaRPr b="1" dirty="0">
              <a:latin typeface="Times New Roman"/>
              <a:ea typeface="Times New Roman"/>
              <a:cs typeface="Times New Roman"/>
              <a:sym typeface="Times New Roman"/>
            </a:endParaRPr>
          </a:p>
        </p:txBody>
      </p:sp>
      <p:sp>
        <p:nvSpPr>
          <p:cNvPr id="66" name="Google Shape;370;gc4c50add8e_0_17">
            <a:extLst>
              <a:ext uri="{FF2B5EF4-FFF2-40B4-BE49-F238E27FC236}">
                <a16:creationId xmlns:a16="http://schemas.microsoft.com/office/drawing/2014/main" id="{2480246B-A0FD-4C52-A44F-B14C8D74F53A}"/>
              </a:ext>
            </a:extLst>
          </p:cNvPr>
          <p:cNvSpPr txBox="1"/>
          <p:nvPr/>
        </p:nvSpPr>
        <p:spPr>
          <a:xfrm>
            <a:off x="7487543" y="4327194"/>
            <a:ext cx="1971004" cy="461634"/>
          </a:xfrm>
          <a:prstGeom prst="rect">
            <a:avLst/>
          </a:prstGeom>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t" anchorCtr="0">
            <a:spAutoFit/>
          </a:bodyPr>
          <a:lstStyle/>
          <a:p>
            <a:pPr marL="0" lvl="0" indent="0" algn="ctr" rtl="0">
              <a:spcBef>
                <a:spcPts val="0"/>
              </a:spcBef>
              <a:spcAft>
                <a:spcPts val="0"/>
              </a:spcAft>
              <a:buNone/>
            </a:pPr>
            <a:r>
              <a:rPr lang="en" b="1" dirty="0">
                <a:latin typeface="Times New Roman"/>
                <a:ea typeface="Times New Roman"/>
                <a:cs typeface="Times New Roman"/>
                <a:sym typeface="Times New Roman"/>
              </a:rPr>
              <a:t>Member- 2</a:t>
            </a:r>
            <a:endParaRPr b="1" dirty="0">
              <a:latin typeface="Times New Roman"/>
              <a:ea typeface="Times New Roman"/>
              <a:cs typeface="Times New Roman"/>
              <a:sym typeface="Times New Roman"/>
            </a:endParaRPr>
          </a:p>
        </p:txBody>
      </p:sp>
      <p:sp>
        <p:nvSpPr>
          <p:cNvPr id="67" name="Google Shape;370;gc4c50add8e_0_17">
            <a:extLst>
              <a:ext uri="{FF2B5EF4-FFF2-40B4-BE49-F238E27FC236}">
                <a16:creationId xmlns:a16="http://schemas.microsoft.com/office/drawing/2014/main" id="{A818AE64-610D-42CB-A81D-BC46966BA876}"/>
              </a:ext>
            </a:extLst>
          </p:cNvPr>
          <p:cNvSpPr txBox="1"/>
          <p:nvPr/>
        </p:nvSpPr>
        <p:spPr>
          <a:xfrm>
            <a:off x="6657623" y="5299508"/>
            <a:ext cx="1971004" cy="461634"/>
          </a:xfrm>
          <a:prstGeom prst="rect">
            <a:avLst/>
          </a:prstGeom>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t" anchorCtr="0">
            <a:spAutoFit/>
          </a:bodyPr>
          <a:lstStyle/>
          <a:p>
            <a:pPr marL="0" lvl="0" indent="0" algn="ctr" rtl="0">
              <a:spcBef>
                <a:spcPts val="0"/>
              </a:spcBef>
              <a:spcAft>
                <a:spcPts val="0"/>
              </a:spcAft>
              <a:buNone/>
            </a:pPr>
            <a:r>
              <a:rPr lang="en" b="1" dirty="0">
                <a:latin typeface="Times New Roman"/>
                <a:ea typeface="Times New Roman"/>
                <a:cs typeface="Times New Roman"/>
                <a:sym typeface="Times New Roman"/>
              </a:rPr>
              <a:t>Member- 3</a:t>
            </a:r>
            <a:endParaRPr b="1" dirty="0">
              <a:latin typeface="Times New Roman"/>
              <a:ea typeface="Times New Roman"/>
              <a:cs typeface="Times New Roman"/>
              <a:sym typeface="Times New Roman"/>
            </a:endParaRPr>
          </a:p>
        </p:txBody>
      </p:sp>
      <p:pic>
        <p:nvPicPr>
          <p:cNvPr id="69" name="Graphic 68" descr="Badge 8 with solid fill">
            <a:extLst>
              <a:ext uri="{FF2B5EF4-FFF2-40B4-BE49-F238E27FC236}">
                <a16:creationId xmlns:a16="http://schemas.microsoft.com/office/drawing/2014/main" id="{6EFC5F48-4111-4008-B09E-F51B29AB52A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528124" y="6044638"/>
            <a:ext cx="628414" cy="628414"/>
          </a:xfrm>
          <a:prstGeom prst="rect">
            <a:avLst/>
          </a:prstGeom>
        </p:spPr>
      </p:pic>
      <p:sp>
        <p:nvSpPr>
          <p:cNvPr id="70" name="Google Shape;370;gc4c50add8e_0_17">
            <a:extLst>
              <a:ext uri="{FF2B5EF4-FFF2-40B4-BE49-F238E27FC236}">
                <a16:creationId xmlns:a16="http://schemas.microsoft.com/office/drawing/2014/main" id="{4C752C44-00BF-4167-8707-B019FD4729F8}"/>
              </a:ext>
            </a:extLst>
          </p:cNvPr>
          <p:cNvSpPr txBox="1"/>
          <p:nvPr/>
        </p:nvSpPr>
        <p:spPr>
          <a:xfrm>
            <a:off x="5330330" y="6077973"/>
            <a:ext cx="1971004" cy="461634"/>
          </a:xfrm>
          <a:prstGeom prst="rect">
            <a:avLst/>
          </a:prstGeom>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t" anchorCtr="0">
            <a:spAutoFit/>
          </a:bodyPr>
          <a:lstStyle/>
          <a:p>
            <a:pPr marL="0" lvl="0" indent="0" algn="ctr" rtl="0">
              <a:spcBef>
                <a:spcPts val="0"/>
              </a:spcBef>
              <a:spcAft>
                <a:spcPts val="0"/>
              </a:spcAft>
              <a:buNone/>
            </a:pPr>
            <a:r>
              <a:rPr lang="en" b="1" dirty="0">
                <a:latin typeface="Times New Roman"/>
                <a:ea typeface="Times New Roman"/>
                <a:cs typeface="Times New Roman"/>
                <a:sym typeface="Times New Roman"/>
              </a:rPr>
              <a:t>Member- 4</a:t>
            </a:r>
            <a:endParaRPr b="1" dirty="0">
              <a:latin typeface="Times New Roman"/>
              <a:ea typeface="Times New Roman"/>
              <a:cs typeface="Times New Roman"/>
              <a:sym typeface="Times New Roman"/>
            </a:endParaRPr>
          </a:p>
        </p:txBody>
      </p:sp>
      <p:pic>
        <p:nvPicPr>
          <p:cNvPr id="71" name="Content Placeholder 5" descr="Badge 1 with solid fill">
            <a:extLst>
              <a:ext uri="{FF2B5EF4-FFF2-40B4-BE49-F238E27FC236}">
                <a16:creationId xmlns:a16="http://schemas.microsoft.com/office/drawing/2014/main" id="{5A755A8E-EB47-4272-A9BA-805BF12B6BCA}"/>
              </a:ext>
            </a:extLst>
          </p:cNvPr>
          <p:cNvPicPr>
            <a:picLocks noGrp="1" noChangeAspect="1"/>
          </p:cNvPicPr>
          <p:nvPr>
            <p:ph idx="1"/>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41426" y="376319"/>
            <a:ext cx="700905" cy="700905"/>
          </a:xfrm>
        </p:spPr>
      </p:pic>
      <p:sp>
        <p:nvSpPr>
          <p:cNvPr id="27" name="Flowchart: Connector 26">
            <a:extLst>
              <a:ext uri="{FF2B5EF4-FFF2-40B4-BE49-F238E27FC236}">
                <a16:creationId xmlns:a16="http://schemas.microsoft.com/office/drawing/2014/main" id="{6C929051-E63E-478D-9EBB-EBBA2CDA7B2E}"/>
              </a:ext>
            </a:extLst>
          </p:cNvPr>
          <p:cNvSpPr/>
          <p:nvPr/>
        </p:nvSpPr>
        <p:spPr>
          <a:xfrm>
            <a:off x="930821" y="2292625"/>
            <a:ext cx="2937825" cy="3100662"/>
          </a:xfrm>
          <a:prstGeom prst="flowChartConnector">
            <a:avLst/>
          </a:prstGeom>
          <a:noFill/>
          <a:ln w="5715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Outline</a:t>
            </a:r>
          </a:p>
        </p:txBody>
      </p:sp>
    </p:spTree>
    <p:extLst>
      <p:ext uri="{BB962C8B-B14F-4D97-AF65-F5344CB8AC3E}">
        <p14:creationId xmlns:p14="http://schemas.microsoft.com/office/powerpoint/2010/main" val="21329631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736619-476B-4580-98E0-60001D9DBF3F}"/>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Technologies</a:t>
            </a:r>
          </a:p>
        </p:txBody>
      </p:sp>
      <p:pic>
        <p:nvPicPr>
          <p:cNvPr id="14" name="Google Shape;1083;gc3fd8bfa46_0_356">
            <a:extLst>
              <a:ext uri="{FF2B5EF4-FFF2-40B4-BE49-F238E27FC236}">
                <a16:creationId xmlns:a16="http://schemas.microsoft.com/office/drawing/2014/main" id="{45C03EE3-7B5F-40F4-BDD2-1E884E6E4D4D}"/>
              </a:ext>
            </a:extLst>
          </p:cNvPr>
          <p:cNvPicPr preferRelativeResize="0"/>
          <p:nvPr/>
        </p:nvPicPr>
        <p:blipFill>
          <a:blip r:embed="rId2">
            <a:alphaModFix/>
          </a:blip>
          <a:stretch>
            <a:fillRect/>
          </a:stretch>
        </p:blipFill>
        <p:spPr>
          <a:xfrm>
            <a:off x="6737763" y="5380831"/>
            <a:ext cx="1180650" cy="1180650"/>
          </a:xfrm>
          <a:prstGeom prst="rect">
            <a:avLst/>
          </a:prstGeom>
          <a:noFill/>
          <a:ln>
            <a:noFill/>
          </a:ln>
        </p:spPr>
      </p:pic>
      <p:sp>
        <p:nvSpPr>
          <p:cNvPr id="3" name="TextBox 2">
            <a:extLst>
              <a:ext uri="{FF2B5EF4-FFF2-40B4-BE49-F238E27FC236}">
                <a16:creationId xmlns:a16="http://schemas.microsoft.com/office/drawing/2014/main" id="{DBEE68C9-18AA-4392-AF37-5F521137A266}"/>
              </a:ext>
            </a:extLst>
          </p:cNvPr>
          <p:cNvSpPr txBox="1"/>
          <p:nvPr/>
        </p:nvSpPr>
        <p:spPr>
          <a:xfrm>
            <a:off x="253042" y="2481532"/>
            <a:ext cx="3821501"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cs typeface="Calibri"/>
              </a:rPr>
              <a:t>Programming languages</a:t>
            </a:r>
          </a:p>
          <a:p>
            <a:pPr marL="285750" indent="-285750">
              <a:buFont typeface="Arial"/>
              <a:buChar char="•"/>
            </a:pPr>
            <a:r>
              <a:rPr lang="en-GB" sz="2000" dirty="0">
                <a:cs typeface="Calibri"/>
              </a:rPr>
              <a:t>Python</a:t>
            </a:r>
          </a:p>
          <a:p>
            <a:endParaRPr lang="en-GB" sz="2000" dirty="0">
              <a:cs typeface="Calibri"/>
            </a:endParaRPr>
          </a:p>
          <a:p>
            <a:pPr marL="285750" indent="-285750">
              <a:buFont typeface="Arial"/>
              <a:buChar char="•"/>
            </a:pPr>
            <a:r>
              <a:rPr lang="en-GB" sz="2000" dirty="0">
                <a:cs typeface="Calibri"/>
              </a:rPr>
              <a:t>Java Script</a:t>
            </a:r>
          </a:p>
          <a:p>
            <a:pPr marL="285750" indent="-285750">
              <a:buFont typeface="Arial"/>
              <a:buChar char="•"/>
            </a:pPr>
            <a:endParaRPr lang="en-GB" dirty="0">
              <a:cs typeface="Calibri"/>
            </a:endParaRPr>
          </a:p>
        </p:txBody>
      </p:sp>
      <p:sp>
        <p:nvSpPr>
          <p:cNvPr id="4" name="TextBox 3">
            <a:extLst>
              <a:ext uri="{FF2B5EF4-FFF2-40B4-BE49-F238E27FC236}">
                <a16:creationId xmlns:a16="http://schemas.microsoft.com/office/drawing/2014/main" id="{84DB60D0-22B7-4FBB-8021-DF84DEB4ECC7}"/>
              </a:ext>
            </a:extLst>
          </p:cNvPr>
          <p:cNvSpPr txBox="1"/>
          <p:nvPr/>
        </p:nvSpPr>
        <p:spPr>
          <a:xfrm>
            <a:off x="8016815" y="2524664"/>
            <a:ext cx="2743200" cy="38472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2400" b="1" dirty="0">
                <a:cs typeface="Calibri"/>
              </a:rPr>
              <a:t>Technologies</a:t>
            </a:r>
          </a:p>
          <a:p>
            <a:pPr marL="285750" indent="-285750">
              <a:buFont typeface="Arial"/>
              <a:buChar char="•"/>
            </a:pPr>
            <a:r>
              <a:rPr lang="en-GB" sz="2000" dirty="0">
                <a:cs typeface="Calibri"/>
              </a:rPr>
              <a:t>Android Studio</a:t>
            </a:r>
          </a:p>
          <a:p>
            <a:endParaRPr lang="en-GB" sz="2000" dirty="0">
              <a:cs typeface="Calibri"/>
            </a:endParaRPr>
          </a:p>
          <a:p>
            <a:pPr marL="285750" indent="-285750">
              <a:buFont typeface="Arial"/>
              <a:buChar char="•"/>
            </a:pPr>
            <a:r>
              <a:rPr lang="en-GB" sz="2000" dirty="0">
                <a:cs typeface="Calibri"/>
              </a:rPr>
              <a:t>Firebase</a:t>
            </a:r>
          </a:p>
          <a:p>
            <a:endParaRPr lang="en-GB" sz="2000" dirty="0">
              <a:cs typeface="Calibri"/>
            </a:endParaRPr>
          </a:p>
          <a:p>
            <a:pPr marL="285750" indent="-285750">
              <a:buFont typeface="Arial"/>
              <a:buChar char="•"/>
            </a:pPr>
            <a:r>
              <a:rPr lang="en-GB" sz="2000" dirty="0">
                <a:cs typeface="Calibri"/>
              </a:rPr>
              <a:t>TensorFlow</a:t>
            </a:r>
          </a:p>
          <a:p>
            <a:endParaRPr lang="en-GB" sz="2000" dirty="0">
              <a:cs typeface="Calibri"/>
            </a:endParaRPr>
          </a:p>
          <a:p>
            <a:pPr marL="285750" indent="-285750">
              <a:buFont typeface="Arial"/>
              <a:buChar char="•"/>
            </a:pPr>
            <a:r>
              <a:rPr lang="en-GB" sz="2000" dirty="0">
                <a:cs typeface="Calibri"/>
              </a:rPr>
              <a:t>Visual Paradigm</a:t>
            </a:r>
          </a:p>
          <a:p>
            <a:endParaRPr lang="en-GB" sz="2000" dirty="0">
              <a:cs typeface="Calibri"/>
            </a:endParaRPr>
          </a:p>
          <a:p>
            <a:pPr marL="285750" indent="-285750">
              <a:buFont typeface="Arial"/>
              <a:buChar char="•"/>
            </a:pPr>
            <a:r>
              <a:rPr lang="en-GB" sz="2000" dirty="0">
                <a:cs typeface="Calibri"/>
              </a:rPr>
              <a:t>Proto.io</a:t>
            </a:r>
          </a:p>
          <a:p>
            <a:endParaRPr lang="en-GB" sz="2000" dirty="0">
              <a:cs typeface="Calibri"/>
            </a:endParaRPr>
          </a:p>
          <a:p>
            <a:pPr marL="285750" indent="-285750">
              <a:buFont typeface="Arial"/>
              <a:buChar char="•"/>
            </a:pPr>
            <a:r>
              <a:rPr lang="en-GB" sz="2000" dirty="0">
                <a:cs typeface="Calibri"/>
              </a:rPr>
              <a:t>GitHub</a:t>
            </a:r>
          </a:p>
        </p:txBody>
      </p:sp>
      <p:sp>
        <p:nvSpPr>
          <p:cNvPr id="6" name="TextBox 5">
            <a:extLst>
              <a:ext uri="{FF2B5EF4-FFF2-40B4-BE49-F238E27FC236}">
                <a16:creationId xmlns:a16="http://schemas.microsoft.com/office/drawing/2014/main" id="{1BAB619F-F138-42E7-8B6C-68199D5BBC03}"/>
              </a:ext>
            </a:extLst>
          </p:cNvPr>
          <p:cNvSpPr txBox="1"/>
          <p:nvPr/>
        </p:nvSpPr>
        <p:spPr>
          <a:xfrm>
            <a:off x="4594106" y="2523765"/>
            <a:ext cx="2743200"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2400" b="1" dirty="0">
                <a:cs typeface="Calibri"/>
              </a:rPr>
              <a:t>Algorithm</a:t>
            </a:r>
          </a:p>
          <a:p>
            <a:endParaRPr lang="en-GB" dirty="0">
              <a:cs typeface="Calibri"/>
            </a:endParaRPr>
          </a:p>
          <a:p>
            <a:r>
              <a:rPr lang="en-GB" sz="2000" dirty="0">
                <a:cs typeface="Calibri"/>
              </a:rPr>
              <a:t>CNN</a:t>
            </a:r>
          </a:p>
        </p:txBody>
      </p:sp>
      <p:pic>
        <p:nvPicPr>
          <p:cNvPr id="7" name="Picture 7" descr="Icon&#10;&#10;Description automatically generated">
            <a:extLst>
              <a:ext uri="{FF2B5EF4-FFF2-40B4-BE49-F238E27FC236}">
                <a16:creationId xmlns:a16="http://schemas.microsoft.com/office/drawing/2014/main" id="{888DB6FE-FB6C-4936-86C4-CF0B46D12CB2}"/>
              </a:ext>
            </a:extLst>
          </p:cNvPr>
          <p:cNvPicPr>
            <a:picLocks noChangeAspect="1"/>
          </p:cNvPicPr>
          <p:nvPr/>
        </p:nvPicPr>
        <p:blipFill>
          <a:blip r:embed="rId3"/>
          <a:stretch>
            <a:fillRect/>
          </a:stretch>
        </p:blipFill>
        <p:spPr>
          <a:xfrm>
            <a:off x="10554778" y="2482161"/>
            <a:ext cx="887802" cy="959150"/>
          </a:xfrm>
          <a:prstGeom prst="rect">
            <a:avLst/>
          </a:prstGeom>
        </p:spPr>
      </p:pic>
      <p:pic>
        <p:nvPicPr>
          <p:cNvPr id="8" name="Picture 16" descr="A picture containing text, envelope&#10;&#10;Description automatically generated">
            <a:extLst>
              <a:ext uri="{FF2B5EF4-FFF2-40B4-BE49-F238E27FC236}">
                <a16:creationId xmlns:a16="http://schemas.microsoft.com/office/drawing/2014/main" id="{2E6426A4-2C68-4988-99F9-EF8B6A7533D6}"/>
              </a:ext>
            </a:extLst>
          </p:cNvPr>
          <p:cNvPicPr>
            <a:picLocks noChangeAspect="1"/>
          </p:cNvPicPr>
          <p:nvPr/>
        </p:nvPicPr>
        <p:blipFill>
          <a:blip r:embed="rId4"/>
          <a:stretch>
            <a:fillRect/>
          </a:stretch>
        </p:blipFill>
        <p:spPr>
          <a:xfrm>
            <a:off x="6798334" y="3115213"/>
            <a:ext cx="1053861" cy="1720251"/>
          </a:xfrm>
          <a:prstGeom prst="rect">
            <a:avLst/>
          </a:prstGeom>
        </p:spPr>
      </p:pic>
      <p:pic>
        <p:nvPicPr>
          <p:cNvPr id="17" name="Picture 17" descr="Icon&#10;&#10;Description automatically generated">
            <a:extLst>
              <a:ext uri="{FF2B5EF4-FFF2-40B4-BE49-F238E27FC236}">
                <a16:creationId xmlns:a16="http://schemas.microsoft.com/office/drawing/2014/main" id="{67A163DA-0BC2-4240-9D3B-BCE934114866}"/>
              </a:ext>
            </a:extLst>
          </p:cNvPr>
          <p:cNvPicPr>
            <a:picLocks noChangeAspect="1"/>
          </p:cNvPicPr>
          <p:nvPr/>
        </p:nvPicPr>
        <p:blipFill>
          <a:blip r:embed="rId5"/>
          <a:stretch>
            <a:fillRect/>
          </a:stretch>
        </p:blipFill>
        <p:spPr>
          <a:xfrm>
            <a:off x="1918929" y="3047551"/>
            <a:ext cx="1496145" cy="1496145"/>
          </a:xfrm>
          <a:prstGeom prst="rect">
            <a:avLst/>
          </a:prstGeom>
        </p:spPr>
      </p:pic>
      <p:pic>
        <p:nvPicPr>
          <p:cNvPr id="18" name="Picture 18">
            <a:extLst>
              <a:ext uri="{FF2B5EF4-FFF2-40B4-BE49-F238E27FC236}">
                <a16:creationId xmlns:a16="http://schemas.microsoft.com/office/drawing/2014/main" id="{F351BC69-F5B6-42F4-9C37-1FDF6ED42A93}"/>
              </a:ext>
            </a:extLst>
          </p:cNvPr>
          <p:cNvPicPr>
            <a:picLocks noChangeAspect="1"/>
          </p:cNvPicPr>
          <p:nvPr/>
        </p:nvPicPr>
        <p:blipFill>
          <a:blip r:embed="rId6"/>
          <a:stretch>
            <a:fillRect/>
          </a:stretch>
        </p:blipFill>
        <p:spPr>
          <a:xfrm>
            <a:off x="10446588" y="4376770"/>
            <a:ext cx="1161692" cy="1238726"/>
          </a:xfrm>
          <a:prstGeom prst="rect">
            <a:avLst/>
          </a:prstGeom>
        </p:spPr>
      </p:pic>
    </p:spTree>
    <p:extLst>
      <p:ext uri="{BB962C8B-B14F-4D97-AF65-F5344CB8AC3E}">
        <p14:creationId xmlns:p14="http://schemas.microsoft.com/office/powerpoint/2010/main" val="3625936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E15127E-C2EC-4F34-80C1-070CB1D95301}"/>
              </a:ext>
            </a:extLst>
          </p:cNvPr>
          <p:cNvSpPr/>
          <p:nvPr/>
        </p:nvSpPr>
        <p:spPr>
          <a:xfrm>
            <a:off x="246392" y="2180147"/>
            <a:ext cx="4155055" cy="427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AB09A6-808B-4CB9-9389-686AAEAA86BC}"/>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Requirements</a:t>
            </a:r>
          </a:p>
        </p:txBody>
      </p:sp>
      <p:sp>
        <p:nvSpPr>
          <p:cNvPr id="3" name="TextBox 2">
            <a:extLst>
              <a:ext uri="{FF2B5EF4-FFF2-40B4-BE49-F238E27FC236}">
                <a16:creationId xmlns:a16="http://schemas.microsoft.com/office/drawing/2014/main" id="{5312A409-02FB-45C9-A1AC-AEC94FEBD8F9}"/>
              </a:ext>
            </a:extLst>
          </p:cNvPr>
          <p:cNvSpPr txBox="1"/>
          <p:nvPr/>
        </p:nvSpPr>
        <p:spPr>
          <a:xfrm>
            <a:off x="1101306" y="2251494"/>
            <a:ext cx="2283125" cy="5706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cs typeface="Calibri"/>
            </a:endParaRPr>
          </a:p>
        </p:txBody>
      </p:sp>
      <p:sp>
        <p:nvSpPr>
          <p:cNvPr id="17" name="Rectangle 16">
            <a:extLst>
              <a:ext uri="{FF2B5EF4-FFF2-40B4-BE49-F238E27FC236}">
                <a16:creationId xmlns:a16="http://schemas.microsoft.com/office/drawing/2014/main" id="{4422AA3E-64E2-4780-A19E-497798B20B04}"/>
              </a:ext>
            </a:extLst>
          </p:cNvPr>
          <p:cNvSpPr/>
          <p:nvPr/>
        </p:nvSpPr>
        <p:spPr>
          <a:xfrm>
            <a:off x="434196" y="1706595"/>
            <a:ext cx="5607167" cy="49745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0B35CADC-440C-42FE-B6EE-29FBE3C77437}"/>
              </a:ext>
            </a:extLst>
          </p:cNvPr>
          <p:cNvSpPr txBox="1"/>
          <p:nvPr/>
        </p:nvSpPr>
        <p:spPr>
          <a:xfrm>
            <a:off x="693348" y="1958556"/>
            <a:ext cx="4712898"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cs typeface="Calibri"/>
              </a:rPr>
              <a:t>Functional Requirements</a:t>
            </a:r>
            <a:endParaRPr lang="en-US" sz="2400" b="1" dirty="0"/>
          </a:p>
          <a:p>
            <a:pPr marL="285750" indent="-285750">
              <a:buFont typeface="Wingdings"/>
              <a:buChar char="Ø"/>
            </a:pPr>
            <a:endParaRPr lang="en-GB" dirty="0">
              <a:cs typeface="Calibri"/>
            </a:endParaRPr>
          </a:p>
          <a:p>
            <a:pPr marL="285750" indent="-285750">
              <a:buFont typeface="Wingdings"/>
              <a:buChar char="Ø"/>
            </a:pPr>
            <a:r>
              <a:rPr lang="en-GB" dirty="0">
                <a:cs typeface="Calibri"/>
              </a:rPr>
              <a:t>System should use for teenagers as well as adults</a:t>
            </a:r>
            <a:endParaRPr lang="en-US" sz="2400">
              <a:cs typeface="Calibri"/>
            </a:endParaRPr>
          </a:p>
          <a:p>
            <a:endParaRPr lang="en-US" sz="2400" dirty="0">
              <a:cs typeface="Calibri"/>
            </a:endParaRPr>
          </a:p>
          <a:p>
            <a:pPr marL="285750" indent="-285750">
              <a:buFont typeface="Wingdings"/>
              <a:buChar char="Ø"/>
            </a:pPr>
            <a:r>
              <a:rPr lang="en-GB" dirty="0">
                <a:ea typeface="+mn-lt"/>
                <a:cs typeface="+mn-lt"/>
              </a:rPr>
              <a:t>Display the user’s awareness level</a:t>
            </a:r>
            <a:endParaRPr lang="en-GB" dirty="0">
              <a:cs typeface="Calibri"/>
            </a:endParaRPr>
          </a:p>
          <a:p>
            <a:endParaRPr lang="en-GB" dirty="0">
              <a:cs typeface="Calibri"/>
            </a:endParaRPr>
          </a:p>
          <a:p>
            <a:pPr marL="285750" indent="-285750">
              <a:buFont typeface="Wingdings"/>
              <a:buChar char="Ø"/>
            </a:pPr>
            <a:r>
              <a:rPr lang="en-GB" dirty="0">
                <a:cs typeface="Calibri"/>
              </a:rPr>
              <a:t>It should be easily understandable to everyone</a:t>
            </a:r>
          </a:p>
          <a:p>
            <a:endParaRPr lang="en-GB" dirty="0">
              <a:cs typeface="Calibri"/>
            </a:endParaRPr>
          </a:p>
          <a:p>
            <a:pPr marL="285750" indent="-285750">
              <a:buFont typeface="Wingdings"/>
              <a:buChar char="Ø"/>
            </a:pPr>
            <a:r>
              <a:rPr lang="en-GB" dirty="0">
                <a:cs typeface="Calibri"/>
              </a:rPr>
              <a:t>There should be a proper way to upload or capture the Chest X-ray image</a:t>
            </a:r>
          </a:p>
          <a:p>
            <a:pPr marL="285750" indent="-285750">
              <a:buFont typeface="Wingdings"/>
              <a:buChar char="Ø"/>
            </a:pPr>
            <a:endParaRPr lang="en-GB" dirty="0">
              <a:cs typeface="Calibri"/>
            </a:endParaRPr>
          </a:p>
          <a:p>
            <a:pPr marL="285750" indent="-285750">
              <a:buFont typeface="Wingdings"/>
              <a:buChar char="Ø"/>
            </a:pPr>
            <a:r>
              <a:rPr lang="en-GB" dirty="0">
                <a:cs typeface="Calibri"/>
              </a:rPr>
              <a:t> </a:t>
            </a:r>
            <a:r>
              <a:rPr lang="en-GB" dirty="0">
                <a:ea typeface="+mn-lt"/>
                <a:cs typeface="+mn-lt"/>
              </a:rPr>
              <a:t>User should have a Chest X-ray image </a:t>
            </a:r>
          </a:p>
          <a:p>
            <a:pPr marL="285750" indent="-285750">
              <a:buFont typeface="Wingdings"/>
              <a:buChar char="Ø"/>
            </a:pPr>
            <a:endParaRPr lang="en-GB" dirty="0">
              <a:cs typeface="Calibri"/>
            </a:endParaRPr>
          </a:p>
          <a:p>
            <a:r>
              <a:rPr lang="en-GB" dirty="0">
                <a:cs typeface="Calibri"/>
              </a:rPr>
              <a:t>  </a:t>
            </a:r>
          </a:p>
        </p:txBody>
      </p:sp>
      <p:sp>
        <p:nvSpPr>
          <p:cNvPr id="19" name="Rectangle 18">
            <a:extLst>
              <a:ext uri="{FF2B5EF4-FFF2-40B4-BE49-F238E27FC236}">
                <a16:creationId xmlns:a16="http://schemas.microsoft.com/office/drawing/2014/main" id="{68CC5356-BF3E-4275-80F3-454637134ACA}"/>
              </a:ext>
            </a:extLst>
          </p:cNvPr>
          <p:cNvSpPr/>
          <p:nvPr/>
        </p:nvSpPr>
        <p:spPr>
          <a:xfrm>
            <a:off x="6758437" y="1762304"/>
            <a:ext cx="4715771" cy="4917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92E5A8CA-652F-4210-A538-BFB111B2E107}"/>
              </a:ext>
            </a:extLst>
          </p:cNvPr>
          <p:cNvSpPr txBox="1"/>
          <p:nvPr/>
        </p:nvSpPr>
        <p:spPr>
          <a:xfrm>
            <a:off x="6995125" y="1963050"/>
            <a:ext cx="3965273"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cs typeface="Calibri"/>
              </a:rPr>
              <a:t>Non-functional requirements</a:t>
            </a:r>
          </a:p>
          <a:p>
            <a:pPr marL="285750" indent="-285750">
              <a:buFont typeface="Wingdings"/>
              <a:buChar char="Ø"/>
            </a:pPr>
            <a:r>
              <a:rPr lang="en-GB" b="1" dirty="0">
                <a:cs typeface="Calibri"/>
              </a:rPr>
              <a:t>Usability –</a:t>
            </a:r>
            <a:r>
              <a:rPr lang="en-GB" dirty="0">
                <a:cs typeface="Calibri"/>
              </a:rPr>
              <a:t>anyone can easily access the app</a:t>
            </a:r>
          </a:p>
          <a:p>
            <a:pPr marL="285750" indent="-285750">
              <a:buFont typeface="Wingdings"/>
              <a:buChar char="Ø"/>
            </a:pPr>
            <a:endParaRPr lang="en-GB" b="1" dirty="0">
              <a:cs typeface="Calibri"/>
            </a:endParaRPr>
          </a:p>
          <a:p>
            <a:pPr marL="285750" indent="-285750">
              <a:buFont typeface="Wingdings"/>
              <a:buChar char="Ø"/>
            </a:pPr>
            <a:r>
              <a:rPr lang="en-GB" b="1" dirty="0">
                <a:cs typeface="Calibri"/>
              </a:rPr>
              <a:t>Availability – </a:t>
            </a:r>
            <a:r>
              <a:rPr lang="en-GB" dirty="0">
                <a:cs typeface="Calibri"/>
              </a:rPr>
              <a:t>users can access this anywhere at any time</a:t>
            </a:r>
          </a:p>
          <a:p>
            <a:pPr marL="285750" indent="-285750">
              <a:buFont typeface="Wingdings"/>
              <a:buChar char="Ø"/>
            </a:pPr>
            <a:endParaRPr lang="en-GB" b="1" dirty="0">
              <a:cs typeface="Calibri"/>
            </a:endParaRPr>
          </a:p>
          <a:p>
            <a:pPr marL="285750" indent="-285750">
              <a:buFont typeface="Wingdings"/>
              <a:buChar char="Ø"/>
            </a:pPr>
            <a:r>
              <a:rPr lang="en-GB" b="1" dirty="0">
                <a:cs typeface="Calibri"/>
              </a:rPr>
              <a:t>Performance – </a:t>
            </a:r>
            <a:r>
              <a:rPr lang="en-GB" dirty="0">
                <a:cs typeface="Calibri"/>
              </a:rPr>
              <a:t>fast uploading when it's opening</a:t>
            </a:r>
          </a:p>
          <a:p>
            <a:pPr marL="285750" indent="-285750">
              <a:buFont typeface="Wingdings"/>
              <a:buChar char="Ø"/>
            </a:pPr>
            <a:endParaRPr lang="en-GB" b="1" dirty="0">
              <a:cs typeface="Calibri"/>
            </a:endParaRPr>
          </a:p>
          <a:p>
            <a:pPr marL="285750" indent="-285750">
              <a:buFont typeface="Wingdings"/>
              <a:buChar char="Ø"/>
            </a:pPr>
            <a:r>
              <a:rPr lang="en-GB" b="1" dirty="0">
                <a:cs typeface="Calibri"/>
              </a:rPr>
              <a:t>Reliability - </a:t>
            </a:r>
            <a:r>
              <a:rPr lang="en-GB" dirty="0">
                <a:cs typeface="Calibri"/>
              </a:rPr>
              <a:t> Always show the accuracy result to the user</a:t>
            </a:r>
          </a:p>
          <a:p>
            <a:pPr marL="285750" indent="-285750">
              <a:buFont typeface="Wingdings"/>
              <a:buChar char="Ø"/>
            </a:pPr>
            <a:endParaRPr lang="en-GB" b="1" dirty="0">
              <a:cs typeface="Calibri"/>
            </a:endParaRPr>
          </a:p>
        </p:txBody>
      </p:sp>
    </p:spTree>
    <p:extLst>
      <p:ext uri="{BB962C8B-B14F-4D97-AF65-F5344CB8AC3E}">
        <p14:creationId xmlns:p14="http://schemas.microsoft.com/office/powerpoint/2010/main" val="3643735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723C05-0EB3-41FE-9CF2-E9937D353F48}"/>
              </a:ext>
            </a:extLst>
          </p:cNvPr>
          <p:cNvSpPr>
            <a:spLocks noGrp="1"/>
          </p:cNvSpPr>
          <p:nvPr>
            <p:ph type="title"/>
          </p:nvPr>
        </p:nvSpPr>
        <p:spPr>
          <a:xfrm>
            <a:off x="406401" y="204495"/>
            <a:ext cx="7357034" cy="593791"/>
          </a:xfrm>
        </p:spPr>
        <p:txBody>
          <a:bodyPr vert="horz" lIns="91440" tIns="45720" rIns="91440" bIns="45720" rtlCol="0" anchor="ctr">
            <a:normAutofit fontScale="90000"/>
          </a:bodyPr>
          <a:lstStyle/>
          <a:p>
            <a:r>
              <a:rPr lang="en-US" sz="4000" kern="1200" dirty="0">
                <a:solidFill>
                  <a:srgbClr val="FFFFFF"/>
                </a:solidFill>
                <a:latin typeface="+mj-lt"/>
                <a:ea typeface="+mj-ea"/>
                <a:cs typeface="+mj-cs"/>
              </a:rPr>
              <a:t>Work breakdown Structure</a:t>
            </a:r>
          </a:p>
        </p:txBody>
      </p:sp>
      <p:pic>
        <p:nvPicPr>
          <p:cNvPr id="3" name="Picture 3" descr="Diagram&#10;&#10;Description automatically generated">
            <a:extLst>
              <a:ext uri="{FF2B5EF4-FFF2-40B4-BE49-F238E27FC236}">
                <a16:creationId xmlns:a16="http://schemas.microsoft.com/office/drawing/2014/main" id="{3FFB5911-B02E-469E-AB80-C281AE49E776}"/>
              </a:ext>
            </a:extLst>
          </p:cNvPr>
          <p:cNvPicPr>
            <a:picLocks noChangeAspect="1"/>
          </p:cNvPicPr>
          <p:nvPr/>
        </p:nvPicPr>
        <p:blipFill>
          <a:blip r:embed="rId2"/>
          <a:stretch>
            <a:fillRect/>
          </a:stretch>
        </p:blipFill>
        <p:spPr>
          <a:xfrm>
            <a:off x="2269255" y="969965"/>
            <a:ext cx="8407878" cy="5888117"/>
          </a:xfrm>
          <a:prstGeom prst="rect">
            <a:avLst/>
          </a:prstGeom>
        </p:spPr>
      </p:pic>
    </p:spTree>
    <p:extLst>
      <p:ext uri="{BB962C8B-B14F-4D97-AF65-F5344CB8AC3E}">
        <p14:creationId xmlns:p14="http://schemas.microsoft.com/office/powerpoint/2010/main" val="13112995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A1178A-F54B-40E1-907B-142F15BACEBA}"/>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Gantt Chart</a:t>
            </a:r>
          </a:p>
        </p:txBody>
      </p:sp>
      <p:pic>
        <p:nvPicPr>
          <p:cNvPr id="8" name="Picture 7" descr="Chart&#10;&#10;Description automatically generated">
            <a:extLst>
              <a:ext uri="{FF2B5EF4-FFF2-40B4-BE49-F238E27FC236}">
                <a16:creationId xmlns:a16="http://schemas.microsoft.com/office/drawing/2014/main" id="{3CC56ADD-197A-45AA-9827-C1310CD2FE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7151" y="1574310"/>
            <a:ext cx="8300611" cy="5283690"/>
          </a:xfrm>
          <a:prstGeom prst="rect">
            <a:avLst/>
          </a:prstGeom>
        </p:spPr>
      </p:pic>
    </p:spTree>
    <p:extLst>
      <p:ext uri="{BB962C8B-B14F-4D97-AF65-F5344CB8AC3E}">
        <p14:creationId xmlns:p14="http://schemas.microsoft.com/office/powerpoint/2010/main" val="38301443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rrière-plan technologique">
            <a:extLst>
              <a:ext uri="{FF2B5EF4-FFF2-40B4-BE49-F238E27FC236}">
                <a16:creationId xmlns:a16="http://schemas.microsoft.com/office/drawing/2014/main" id="{8D18FD20-D9AD-4E59-A211-89125099919F}"/>
              </a:ext>
            </a:extLst>
          </p:cNvPr>
          <p:cNvPicPr>
            <a:picLocks noChangeAspect="1"/>
          </p:cNvPicPr>
          <p:nvPr/>
        </p:nvPicPr>
        <p:blipFill rotWithShape="1">
          <a:blip r:embed="rId2">
            <a:alphaModFix amt="50000"/>
          </a:blip>
          <a:srcRect t="4884" r="-2" b="10719"/>
          <a:stretch/>
        </p:blipFill>
        <p:spPr>
          <a:xfrm>
            <a:off x="20" y="1"/>
            <a:ext cx="12191980" cy="6857999"/>
          </a:xfrm>
          <a:prstGeom prst="rect">
            <a:avLst/>
          </a:prstGeom>
        </p:spPr>
      </p:pic>
      <p:sp>
        <p:nvSpPr>
          <p:cNvPr id="2" name="Title 1">
            <a:extLst>
              <a:ext uri="{FF2B5EF4-FFF2-40B4-BE49-F238E27FC236}">
                <a16:creationId xmlns:a16="http://schemas.microsoft.com/office/drawing/2014/main" id="{4C191C21-8218-4CC5-9724-370A31C9E28B}"/>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SUPPORTIVE INFORMATIONS</a:t>
            </a:r>
          </a:p>
        </p:txBody>
      </p:sp>
    </p:spTree>
    <p:extLst>
      <p:ext uri="{BB962C8B-B14F-4D97-AF65-F5344CB8AC3E}">
        <p14:creationId xmlns:p14="http://schemas.microsoft.com/office/powerpoint/2010/main" val="3681679328"/>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24032C-6986-4374-A57D-2435B2E282B6}"/>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2500" kern="1200" dirty="0">
                <a:solidFill>
                  <a:srgbClr val="FFFFFF"/>
                </a:solidFill>
                <a:latin typeface="+mj-lt"/>
                <a:ea typeface="+mj-ea"/>
                <a:cs typeface="+mj-cs"/>
              </a:rPr>
              <a:t>COMMERCIALIZATION</a:t>
            </a:r>
          </a:p>
        </p:txBody>
      </p:sp>
      <p:sp>
        <p:nvSpPr>
          <p:cNvPr id="4" name="TextBox 3">
            <a:extLst>
              <a:ext uri="{FF2B5EF4-FFF2-40B4-BE49-F238E27FC236}">
                <a16:creationId xmlns:a16="http://schemas.microsoft.com/office/drawing/2014/main" id="{77E57CE1-A027-4ED3-A0CD-93A6D3C0E238}"/>
              </a:ext>
            </a:extLst>
          </p:cNvPr>
          <p:cNvSpPr txBox="1"/>
          <p:nvPr/>
        </p:nvSpPr>
        <p:spPr>
          <a:xfrm>
            <a:off x="4997165" y="591971"/>
            <a:ext cx="7101686" cy="554604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342900" indent="-342900">
              <a:lnSpc>
                <a:spcPct val="90000"/>
              </a:lnSpc>
              <a:spcAft>
                <a:spcPts val="600"/>
              </a:spcAft>
              <a:buFont typeface="Wingdings"/>
              <a:buChar char="Ø"/>
            </a:pPr>
            <a:r>
              <a:rPr lang="en-US" sz="2800" dirty="0"/>
              <a:t>This app will be realized at the end of this year 2021</a:t>
            </a:r>
            <a:endParaRPr lang="en-US" sz="2800">
              <a:cs typeface="Calibri" panose="020F0502020204030204"/>
            </a:endParaRPr>
          </a:p>
          <a:p>
            <a:pPr>
              <a:lnSpc>
                <a:spcPct val="90000"/>
              </a:lnSpc>
              <a:spcAft>
                <a:spcPts val="600"/>
              </a:spcAft>
            </a:pPr>
            <a:endParaRPr lang="en-US" sz="2800" dirty="0">
              <a:cs typeface="Calibri"/>
            </a:endParaRPr>
          </a:p>
          <a:p>
            <a:pPr marL="342900" indent="-342900">
              <a:lnSpc>
                <a:spcPct val="90000"/>
              </a:lnSpc>
              <a:spcAft>
                <a:spcPts val="600"/>
              </a:spcAft>
              <a:buFont typeface="Wingdings"/>
              <a:buChar char="Ø"/>
            </a:pPr>
            <a:r>
              <a:rPr lang="en-US" sz="2800" dirty="0"/>
              <a:t>Initial app contains </a:t>
            </a:r>
            <a:r>
              <a:rPr lang="en-US" sz="2800"/>
              <a:t>four </a:t>
            </a:r>
            <a:r>
              <a:rPr lang="en-US" sz="2800" dirty="0"/>
              <a:t>main </a:t>
            </a:r>
            <a:r>
              <a:rPr lang="en-US" sz="2800"/>
              <a:t>functions</a:t>
            </a:r>
            <a:endParaRPr lang="en-US" sz="2800" dirty="0">
              <a:cs typeface="Calibri" panose="020F0502020204030204"/>
            </a:endParaRPr>
          </a:p>
          <a:p>
            <a:pPr marL="342900" indent="-342900">
              <a:lnSpc>
                <a:spcPct val="90000"/>
              </a:lnSpc>
              <a:spcAft>
                <a:spcPts val="600"/>
              </a:spcAft>
              <a:buFont typeface="Wingdings"/>
              <a:buChar char="Ø"/>
            </a:pPr>
            <a:endParaRPr lang="en-US" sz="2800" dirty="0">
              <a:cs typeface="Calibri" panose="020F0502020204030204"/>
            </a:endParaRPr>
          </a:p>
          <a:p>
            <a:pPr marL="342900" indent="-342900">
              <a:lnSpc>
                <a:spcPct val="90000"/>
              </a:lnSpc>
              <a:spcAft>
                <a:spcPts val="600"/>
              </a:spcAft>
              <a:buFont typeface="Wingdings"/>
              <a:buChar char="Ø"/>
            </a:pPr>
            <a:r>
              <a:rPr lang="en-US" sz="2800">
                <a:cs typeface="Calibri"/>
              </a:rPr>
              <a:t>Promote this app by using social media </a:t>
            </a:r>
            <a:endParaRPr lang="en-US" sz="2800" dirty="0">
              <a:cs typeface="Calibri" panose="020F0502020204030204"/>
            </a:endParaRPr>
          </a:p>
          <a:p>
            <a:endParaRPr lang="en-GB" sz="2800" dirty="0">
              <a:cs typeface="Calibri"/>
            </a:endParaRPr>
          </a:p>
        </p:txBody>
      </p:sp>
      <p:pic>
        <p:nvPicPr>
          <p:cNvPr id="3" name="Picture 6" descr="A picture containing text, businesscard, vector graphics&#10;&#10;Description automatically generated">
            <a:extLst>
              <a:ext uri="{FF2B5EF4-FFF2-40B4-BE49-F238E27FC236}">
                <a16:creationId xmlns:a16="http://schemas.microsoft.com/office/drawing/2014/main" id="{A7A81D6B-36C0-467A-A4DB-109A352B2A6F}"/>
              </a:ext>
            </a:extLst>
          </p:cNvPr>
          <p:cNvPicPr>
            <a:picLocks noChangeAspect="1"/>
          </p:cNvPicPr>
          <p:nvPr/>
        </p:nvPicPr>
        <p:blipFill>
          <a:blip r:embed="rId2"/>
          <a:stretch>
            <a:fillRect/>
          </a:stretch>
        </p:blipFill>
        <p:spPr>
          <a:xfrm>
            <a:off x="1182576" y="4209617"/>
            <a:ext cx="3677728" cy="2344947"/>
          </a:xfrm>
          <a:prstGeom prst="rect">
            <a:avLst/>
          </a:prstGeom>
        </p:spPr>
      </p:pic>
    </p:spTree>
    <p:extLst>
      <p:ext uri="{BB962C8B-B14F-4D97-AF65-F5344CB8AC3E}">
        <p14:creationId xmlns:p14="http://schemas.microsoft.com/office/powerpoint/2010/main" val="31778435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2D0529-6F92-4A91-80D2-CF08F6E70E24}"/>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Budget</a:t>
            </a:r>
          </a:p>
        </p:txBody>
      </p:sp>
      <p:graphicFrame>
        <p:nvGraphicFramePr>
          <p:cNvPr id="5" name="Table 4">
            <a:extLst>
              <a:ext uri="{FF2B5EF4-FFF2-40B4-BE49-F238E27FC236}">
                <a16:creationId xmlns:a16="http://schemas.microsoft.com/office/drawing/2014/main" id="{7F3D38E8-C34C-48BF-9D65-256700E678DE}"/>
              </a:ext>
            </a:extLst>
          </p:cNvPr>
          <p:cNvGraphicFramePr>
            <a:graphicFrameLocks noGrp="1"/>
          </p:cNvGraphicFramePr>
          <p:nvPr>
            <p:extLst>
              <p:ext uri="{D42A27DB-BD31-4B8C-83A1-F6EECF244321}">
                <p14:modId xmlns:p14="http://schemas.microsoft.com/office/powerpoint/2010/main" val="4050877580"/>
              </p:ext>
            </p:extLst>
          </p:nvPr>
        </p:nvGraphicFramePr>
        <p:xfrm>
          <a:off x="2380343" y="2554514"/>
          <a:ext cx="7184571" cy="3410856"/>
        </p:xfrm>
        <a:graphic>
          <a:graphicData uri="http://schemas.openxmlformats.org/drawingml/2006/table">
            <a:tbl>
              <a:tblPr firstRow="1" firstCol="1" bandRow="1">
                <a:tableStyleId>{5C22544A-7EE6-4342-B048-85BDC9FD1C3A}</a:tableStyleId>
              </a:tblPr>
              <a:tblGrid>
                <a:gridCol w="3699862">
                  <a:extLst>
                    <a:ext uri="{9D8B030D-6E8A-4147-A177-3AD203B41FA5}">
                      <a16:colId xmlns:a16="http://schemas.microsoft.com/office/drawing/2014/main" val="4168981953"/>
                    </a:ext>
                  </a:extLst>
                </a:gridCol>
                <a:gridCol w="3484709">
                  <a:extLst>
                    <a:ext uri="{9D8B030D-6E8A-4147-A177-3AD203B41FA5}">
                      <a16:colId xmlns:a16="http://schemas.microsoft.com/office/drawing/2014/main" val="4148977927"/>
                    </a:ext>
                  </a:extLst>
                </a:gridCol>
              </a:tblGrid>
              <a:tr h="948395">
                <a:tc>
                  <a:txBody>
                    <a:bodyPr/>
                    <a:lstStyle/>
                    <a:p>
                      <a:pPr algn="just">
                        <a:lnSpc>
                          <a:spcPct val="107000"/>
                        </a:lnSpc>
                        <a:spcAft>
                          <a:spcPts val="800"/>
                        </a:spcAft>
                      </a:pPr>
                      <a:r>
                        <a:rPr lang="en-US" sz="2400" dirty="0">
                          <a:effectLst/>
                        </a:rPr>
                        <a:t>                    Item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2400" dirty="0">
                          <a:effectLst/>
                        </a:rPr>
                        <a:t>               Price (Rs.)</a:t>
                      </a:r>
                    </a:p>
                    <a:p>
                      <a:pPr algn="just">
                        <a:lnSpc>
                          <a:spcPct val="107000"/>
                        </a:lnSpc>
                        <a:spcAft>
                          <a:spcPts val="800"/>
                        </a:spcAft>
                      </a:pPr>
                      <a:r>
                        <a:rPr lang="en-US" sz="2400" dirty="0">
                          <a:effectLst/>
                        </a:rPr>
                        <a:t>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16267482"/>
                  </a:ext>
                </a:extLst>
              </a:tr>
              <a:tr h="643911">
                <a:tc>
                  <a:txBody>
                    <a:bodyPr/>
                    <a:lstStyle/>
                    <a:p>
                      <a:pPr algn="just">
                        <a:lnSpc>
                          <a:spcPct val="107000"/>
                        </a:lnSpc>
                        <a:spcAft>
                          <a:spcPts val="800"/>
                        </a:spcAft>
                      </a:pPr>
                      <a:r>
                        <a:rPr lang="en-US" sz="2400">
                          <a:effectLst/>
                        </a:rPr>
                        <a:t>Sample X-ray</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2400" dirty="0">
                          <a:effectLst/>
                        </a:rPr>
                        <a:t>    2500</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18945100"/>
                  </a:ext>
                </a:extLst>
              </a:tr>
              <a:tr h="620834">
                <a:tc>
                  <a:txBody>
                    <a:bodyPr/>
                    <a:lstStyle/>
                    <a:p>
                      <a:pPr algn="just">
                        <a:lnSpc>
                          <a:spcPct val="107000"/>
                        </a:lnSpc>
                        <a:spcAft>
                          <a:spcPts val="800"/>
                        </a:spcAft>
                      </a:pPr>
                      <a:r>
                        <a:rPr lang="en-US" sz="2400">
                          <a:effectLst/>
                        </a:rPr>
                        <a:t>Documentation</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2400" dirty="0">
                          <a:effectLst/>
                        </a:rPr>
                        <a:t>    3000</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80160462"/>
                  </a:ext>
                </a:extLst>
              </a:tr>
              <a:tr h="598858">
                <a:tc>
                  <a:txBody>
                    <a:bodyPr/>
                    <a:lstStyle/>
                    <a:p>
                      <a:pPr algn="just">
                        <a:lnSpc>
                          <a:spcPct val="107000"/>
                        </a:lnSpc>
                        <a:spcAft>
                          <a:spcPts val="800"/>
                        </a:spcAft>
                      </a:pPr>
                      <a:r>
                        <a:rPr lang="en-US" sz="2400">
                          <a:effectLst/>
                        </a:rPr>
                        <a:t>Printing photocopies</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2400" dirty="0">
                          <a:effectLst/>
                        </a:rPr>
                        <a:t>   2000</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72938226"/>
                  </a:ext>
                </a:extLst>
              </a:tr>
              <a:tr h="598858">
                <a:tc>
                  <a:txBody>
                    <a:bodyPr/>
                    <a:lstStyle/>
                    <a:p>
                      <a:pPr algn="just">
                        <a:lnSpc>
                          <a:spcPct val="107000"/>
                        </a:lnSpc>
                        <a:spcAft>
                          <a:spcPts val="800"/>
                        </a:spcAft>
                      </a:pPr>
                      <a:r>
                        <a:rPr lang="en-US" sz="2400">
                          <a:effectLst/>
                        </a:rPr>
                        <a:t> Total</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2400" dirty="0">
                          <a:effectLst/>
                        </a:rPr>
                        <a:t>   7500</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22402230"/>
                  </a:ext>
                </a:extLst>
              </a:tr>
            </a:tbl>
          </a:graphicData>
        </a:graphic>
      </p:graphicFrame>
    </p:spTree>
    <p:extLst>
      <p:ext uri="{BB962C8B-B14F-4D97-AF65-F5344CB8AC3E}">
        <p14:creationId xmlns:p14="http://schemas.microsoft.com/office/powerpoint/2010/main" val="36715246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A3DDBD-E0D4-49C7-B45D-5935DADD9BE5}"/>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b="1" dirty="0">
                <a:solidFill>
                  <a:srgbClr val="FFFFFF"/>
                </a:solidFill>
              </a:rPr>
              <a:t>References</a:t>
            </a:r>
            <a:endParaRPr lang="en-US" sz="4000" b="1" kern="1200" dirty="0">
              <a:solidFill>
                <a:srgbClr val="FFFFFF"/>
              </a:solidFill>
              <a:latin typeface="+mj-lt"/>
              <a:ea typeface="+mj-ea"/>
              <a:cs typeface="+mj-cs"/>
            </a:endParaRPr>
          </a:p>
        </p:txBody>
      </p:sp>
      <p:sp>
        <p:nvSpPr>
          <p:cNvPr id="10" name="TextBox 9">
            <a:extLst>
              <a:ext uri="{FF2B5EF4-FFF2-40B4-BE49-F238E27FC236}">
                <a16:creationId xmlns:a16="http://schemas.microsoft.com/office/drawing/2014/main" id="{3FECE0B6-A87F-4819-8738-8B8FFF613F0A}"/>
              </a:ext>
            </a:extLst>
          </p:cNvPr>
          <p:cNvSpPr txBox="1"/>
          <p:nvPr/>
        </p:nvSpPr>
        <p:spPr>
          <a:xfrm>
            <a:off x="1336754" y="2030946"/>
            <a:ext cx="9513769" cy="4045916"/>
          </a:xfrm>
          <a:prstGeom prst="rect">
            <a:avLst/>
          </a:prstGeom>
          <a:noFill/>
        </p:spPr>
        <p:txBody>
          <a:bodyPr wrap="square" lIns="91440" tIns="45720" rIns="91440" bIns="45720" anchor="t">
            <a:spAutoFit/>
          </a:bodyPr>
          <a:lstStyle/>
          <a:p>
            <a:pPr>
              <a:lnSpc>
                <a:spcPct val="107000"/>
              </a:lnSpc>
              <a:spcAft>
                <a:spcPts val="800"/>
              </a:spcAft>
            </a:pPr>
            <a:r>
              <a:rPr lang="en-US" sz="1800" dirty="0">
                <a:effectLst/>
                <a:latin typeface="Calibri"/>
                <a:ea typeface="Calibri" panose="020F0502020204030204" pitchFamily="34" charset="0"/>
                <a:cs typeface="Times New Roman"/>
              </a:rPr>
              <a:t>[1] </a:t>
            </a:r>
            <a:r>
              <a:rPr lang="en-US" sz="1800" dirty="0" err="1">
                <a:effectLst/>
                <a:latin typeface="Calibri"/>
                <a:ea typeface="Calibri" panose="020F0502020204030204" pitchFamily="34" charset="0"/>
                <a:cs typeface="Times New Roman"/>
              </a:rPr>
              <a:t>Tabik</a:t>
            </a:r>
            <a:r>
              <a:rPr lang="en-US" sz="1800" dirty="0">
                <a:effectLst/>
                <a:latin typeface="Calibri"/>
                <a:ea typeface="Calibri" panose="020F0502020204030204" pitchFamily="34" charset="0"/>
                <a:cs typeface="Times New Roman"/>
              </a:rPr>
              <a:t>, S.;A. Gómez-Ríos, J. L. Martín-Rodríguez, I. Sevillano-García, M. Rey-Area, D. </a:t>
            </a:r>
            <a:r>
              <a:rPr lang="en-US" sz="1800" dirty="0" err="1">
                <a:effectLst/>
                <a:latin typeface="Calibri"/>
                <a:ea typeface="Calibri" panose="020F0502020204030204" pitchFamily="34" charset="0"/>
                <a:cs typeface="Times New Roman"/>
              </a:rPr>
              <a:t>Charte</a:t>
            </a:r>
            <a:r>
              <a:rPr lang="en-US" sz="1800" dirty="0">
                <a:effectLst/>
                <a:latin typeface="Calibri"/>
                <a:ea typeface="Calibri" panose="020F0502020204030204" pitchFamily="34" charset="0"/>
                <a:cs typeface="Times New Roman"/>
              </a:rPr>
              <a:t>,, "COVIDGR Dataset and COVID-</a:t>
            </a:r>
            <a:r>
              <a:rPr lang="en-US" sz="1800" dirty="0" err="1">
                <a:effectLst/>
                <a:latin typeface="Calibri"/>
                <a:ea typeface="Calibri" panose="020F0502020204030204" pitchFamily="34" charset="0"/>
                <a:cs typeface="Times New Roman"/>
              </a:rPr>
              <a:t>SDNet</a:t>
            </a:r>
            <a:r>
              <a:rPr lang="en-US" sz="1800" dirty="0">
                <a:effectLst/>
                <a:latin typeface="Calibri"/>
                <a:ea typeface="Calibri" panose="020F0502020204030204" pitchFamily="34" charset="0"/>
                <a:cs typeface="Times New Roman"/>
              </a:rPr>
              <a:t> Methodology for Predicting COVID-19 Based on Chest X-Ray Images," IEEE JOURNAL OF BIOMEDICAL AND HEALTH INFORMATICS,, 2020.</a:t>
            </a:r>
          </a:p>
          <a:p>
            <a:pPr>
              <a:lnSpc>
                <a:spcPct val="107000"/>
              </a:lnSpc>
              <a:spcAft>
                <a:spcPts val="800"/>
              </a:spcAft>
            </a:pPr>
            <a:r>
              <a:rPr lang="en-GB" sz="1800" dirty="0">
                <a:effectLst/>
                <a:latin typeface="Calibri"/>
                <a:ea typeface="Calibri" panose="020F0502020204030204" pitchFamily="34" charset="0"/>
                <a:cs typeface="Times New Roman"/>
              </a:rPr>
              <a:t>[2] H. Sharma, J. Sethia Jain, P. </a:t>
            </a:r>
            <a:r>
              <a:rPr lang="en-GB" sz="1800" dirty="0" err="1">
                <a:effectLst/>
                <a:latin typeface="Calibri"/>
                <a:ea typeface="Calibri" panose="020F0502020204030204" pitchFamily="34" charset="0"/>
                <a:cs typeface="Times New Roman"/>
              </a:rPr>
              <a:t>Bansa</a:t>
            </a:r>
            <a:r>
              <a:rPr lang="en-GB" sz="1800" dirty="0">
                <a:effectLst/>
                <a:latin typeface="Calibri"/>
                <a:ea typeface="Calibri" panose="020F0502020204030204" pitchFamily="34" charset="0"/>
                <a:cs typeface="Times New Roman"/>
              </a:rPr>
              <a:t> and S. Gupta, “"Feature Extraction and Classification of Chest X-Ray Image using CNN to detect Pneumonia",” 2020.</a:t>
            </a:r>
            <a:r>
              <a:rPr lang="en-GB" dirty="0">
                <a:latin typeface="Calibri"/>
                <a:ea typeface="Calibri" panose="020F0502020204030204" pitchFamily="34" charset="0"/>
                <a:cs typeface="Times New Roman"/>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Times New Roman"/>
                <a:ea typeface="Calibri" panose="020F0502020204030204" pitchFamily="34" charset="0"/>
                <a:cs typeface="Times New Roman"/>
              </a:rPr>
              <a:t>[3] Md. </a:t>
            </a:r>
            <a:r>
              <a:rPr lang="en-US" sz="1800" dirty="0" err="1">
                <a:effectLst/>
                <a:latin typeface="Times New Roman"/>
                <a:ea typeface="Calibri" panose="020F0502020204030204" pitchFamily="34" charset="0"/>
                <a:cs typeface="Times New Roman"/>
              </a:rPr>
              <a:t>Mehed</a:t>
            </a:r>
            <a:r>
              <a:rPr lang="en-US" sz="1800" dirty="0">
                <a:effectLst/>
                <a:latin typeface="Times New Roman"/>
                <a:ea typeface="Calibri" panose="020F0502020204030204" pitchFamily="34" charset="0"/>
                <a:cs typeface="Times New Roman"/>
              </a:rPr>
              <a:t> Hasan, Mir Md. Jahangir Kabir, Md. Rakibul Haque, Mohiuddin Ahmed,</a:t>
            </a:r>
            <a:r>
              <a:rPr lang="en-US" dirty="0">
                <a:latin typeface="Times New Roman"/>
                <a:ea typeface="Calibri" panose="020F0502020204030204" pitchFamily="34" charset="0"/>
                <a:cs typeface="Times New Roman"/>
              </a:rPr>
              <a:t> </a:t>
            </a:r>
            <a:r>
              <a:rPr lang="en-US" sz="1800" dirty="0">
                <a:effectLst/>
                <a:latin typeface="Times New Roman"/>
                <a:ea typeface="Calibri" panose="020F0502020204030204" pitchFamily="34" charset="0"/>
                <a:cs typeface="Times New Roman"/>
              </a:rPr>
              <a:t> "A Combined Approach Using Image Processing and Deep learning to detect Pneumonia from chest X-rays," </a:t>
            </a:r>
            <a:r>
              <a:rPr lang="en-US" sz="1800" i="1" dirty="0">
                <a:effectLst/>
                <a:latin typeface="Times New Roman"/>
                <a:ea typeface="Calibri" panose="020F0502020204030204" pitchFamily="34" charset="0"/>
                <a:cs typeface="Times New Roman"/>
              </a:rPr>
              <a:t>IEEE, </a:t>
            </a:r>
            <a:r>
              <a:rPr lang="en-US" sz="1800" dirty="0">
                <a:effectLst/>
                <a:latin typeface="Times New Roman"/>
                <a:ea typeface="Calibri" panose="020F0502020204030204" pitchFamily="34" charset="0"/>
                <a:cs typeface="Times New Roman"/>
              </a:rPr>
              <a:t>2019.</a:t>
            </a:r>
          </a:p>
          <a:p>
            <a:pP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[9] A. Sharma, D. Raju and S. Ranjan, "Detection of Pneumonia clouds in Chest X-ray using Image processing approach," 2017.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33528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[10] Chest X-ray images Available online https://www.kaggle.com/prashant268/chest-xray-covid19-pneumonia</a:t>
            </a:r>
          </a:p>
        </p:txBody>
      </p:sp>
    </p:spTree>
    <p:extLst>
      <p:ext uri="{BB962C8B-B14F-4D97-AF65-F5344CB8AC3E}">
        <p14:creationId xmlns:p14="http://schemas.microsoft.com/office/powerpoint/2010/main" val="29949042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D0D6D3E-D7F9-4591-9CA9-DDF4DB1F7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E9E252B-0132-4768-AF82-C49C9287E9CA}"/>
              </a:ext>
            </a:extLst>
          </p:cNvPr>
          <p:cNvSpPr>
            <a:spLocks noGrp="1"/>
          </p:cNvSpPr>
          <p:nvPr>
            <p:ph type="title"/>
          </p:nvPr>
        </p:nvSpPr>
        <p:spPr>
          <a:xfrm>
            <a:off x="1330648" y="2812308"/>
            <a:ext cx="6335484" cy="3163224"/>
          </a:xfrm>
        </p:spPr>
        <p:txBody>
          <a:bodyPr vert="horz" lIns="91440" tIns="45720" rIns="91440" bIns="45720" rtlCol="0" anchor="t">
            <a:normAutofit/>
          </a:bodyPr>
          <a:lstStyle/>
          <a:p>
            <a:r>
              <a:rPr lang="en-US" sz="3600" b="1" dirty="0">
                <a:solidFill>
                  <a:schemeClr val="accent1">
                    <a:lumMod val="50000"/>
                  </a:schemeClr>
                </a:solidFill>
              </a:rPr>
              <a:t>IT18125962</a:t>
            </a:r>
            <a:br>
              <a:rPr lang="en-US" sz="3600" b="1" dirty="0">
                <a:solidFill>
                  <a:schemeClr val="accent1">
                    <a:lumMod val="50000"/>
                  </a:schemeClr>
                </a:solidFill>
              </a:rPr>
            </a:br>
            <a:r>
              <a:rPr lang="en-US" sz="3600" b="1" dirty="0">
                <a:solidFill>
                  <a:schemeClr val="accent1">
                    <a:lumMod val="50000"/>
                  </a:schemeClr>
                </a:solidFill>
              </a:rPr>
              <a:t>NIMANTHA W.A.R</a:t>
            </a:r>
            <a:br>
              <a:rPr lang="en-US" sz="3600" dirty="0"/>
            </a:br>
            <a:br>
              <a:rPr lang="en-US" sz="3600" dirty="0"/>
            </a:br>
            <a:r>
              <a:rPr lang="en-US" sz="3600" b="1" dirty="0">
                <a:solidFill>
                  <a:schemeClr val="accent1">
                    <a:lumMod val="50000"/>
                  </a:schemeClr>
                </a:solidFill>
              </a:rPr>
              <a:t>Information Technology</a:t>
            </a:r>
          </a:p>
        </p:txBody>
      </p:sp>
      <p:sp>
        <p:nvSpPr>
          <p:cNvPr id="12" name="Rectangle 11">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4068664" cy="6858000"/>
          </a:xfrm>
          <a:prstGeom prst="rect">
            <a:avLst/>
          </a:prstGeom>
          <a:gradFill>
            <a:gsLst>
              <a:gs pos="26000">
                <a:srgbClr val="000000"/>
              </a:gs>
              <a:gs pos="100000">
                <a:schemeClr val="accent1"/>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3611463" cy="6858000"/>
          </a:xfrm>
          <a:prstGeom prst="rect">
            <a:avLst/>
          </a:prstGeom>
          <a:gradFill>
            <a:gsLst>
              <a:gs pos="0">
                <a:schemeClr val="accent1">
                  <a:lumMod val="75000"/>
                  <a:alpha val="56000"/>
                </a:schemeClr>
              </a:gs>
              <a:gs pos="100000">
                <a:srgbClr val="000000">
                  <a:alpha val="52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230721" y="-107390"/>
            <a:ext cx="3853890" cy="4068665"/>
          </a:xfrm>
          <a:prstGeom prst="rect">
            <a:avLst/>
          </a:prstGeom>
          <a:gradFill>
            <a:gsLst>
              <a:gs pos="0">
                <a:srgbClr val="000000">
                  <a:alpha val="34000"/>
                </a:srgbClr>
              </a:gs>
              <a:gs pos="96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C1D166F-B42C-4A33-94C1-5D10A7525212}"/>
              </a:ext>
            </a:extLst>
          </p:cNvPr>
          <p:cNvPicPr>
            <a:picLocks noChangeAspect="1"/>
          </p:cNvPicPr>
          <p:nvPr/>
        </p:nvPicPr>
        <p:blipFill rotWithShape="1">
          <a:blip r:embed="rId2"/>
          <a:srcRect r="63863" b="-12"/>
          <a:stretch/>
        </p:blipFill>
        <p:spPr>
          <a:xfrm>
            <a:off x="0" y="6334539"/>
            <a:ext cx="3145562" cy="523461"/>
          </a:xfrm>
          <a:prstGeom prst="rect">
            <a:avLst/>
          </a:prstGeom>
        </p:spPr>
      </p:pic>
      <p:sp>
        <p:nvSpPr>
          <p:cNvPr id="3" name="TextBox 2">
            <a:extLst>
              <a:ext uri="{FF2B5EF4-FFF2-40B4-BE49-F238E27FC236}">
                <a16:creationId xmlns:a16="http://schemas.microsoft.com/office/drawing/2014/main" id="{CCF8DAB9-0149-48E4-8F6C-EAE3D4C844C3}"/>
              </a:ext>
            </a:extLst>
          </p:cNvPr>
          <p:cNvSpPr txBox="1"/>
          <p:nvPr/>
        </p:nvSpPr>
        <p:spPr>
          <a:xfrm>
            <a:off x="2630658" y="6485206"/>
            <a:ext cx="5035474" cy="372791"/>
          </a:xfrm>
          <a:prstGeom prst="rect">
            <a:avLst/>
          </a:prstGeom>
          <a:noFill/>
          <a:ln>
            <a:solidFill>
              <a:schemeClr val="bg1">
                <a:lumMod val="95000"/>
              </a:schemeClr>
            </a:solidFill>
          </a:ln>
        </p:spPr>
        <p:txBody>
          <a:bodyPr wrap="square" lIns="91440" tIns="45720" rIns="91440" bIns="45720" rtlCol="0" anchor="t">
            <a:spAutoFit/>
          </a:bodyPr>
          <a:lstStyle/>
          <a:p>
            <a:r>
              <a:rPr lang="en-US" dirty="0"/>
              <a:t>IT18125962  Nimantha W.A.R   2021-180</a:t>
            </a:r>
          </a:p>
        </p:txBody>
      </p:sp>
      <p:pic>
        <p:nvPicPr>
          <p:cNvPr id="4" name="Picture 5">
            <a:extLst>
              <a:ext uri="{FF2B5EF4-FFF2-40B4-BE49-F238E27FC236}">
                <a16:creationId xmlns:a16="http://schemas.microsoft.com/office/drawing/2014/main" id="{A32508DA-9FB8-450D-BFEE-4A984066DE3C}"/>
              </a:ext>
            </a:extLst>
          </p:cNvPr>
          <p:cNvPicPr>
            <a:picLocks noChangeAspect="1"/>
          </p:cNvPicPr>
          <p:nvPr/>
        </p:nvPicPr>
        <p:blipFill rotWithShape="1">
          <a:blip r:embed="rId3"/>
          <a:srcRect l="-702" t="7868" r="351" b="18782"/>
          <a:stretch/>
        </p:blipFill>
        <p:spPr>
          <a:xfrm>
            <a:off x="8683665" y="458932"/>
            <a:ext cx="2828097" cy="292788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577705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559294"/>
            <a:ext cx="12191999" cy="6298279"/>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28"/>
            <a:ext cx="6096001" cy="6858000"/>
          </a:xfrm>
          <a:prstGeom prst="rect">
            <a:avLst/>
          </a:prstGeom>
          <a:gradFill>
            <a:gsLst>
              <a:gs pos="13000">
                <a:srgbClr val="000000">
                  <a:alpha val="72000"/>
                </a:srgbClr>
              </a:gs>
              <a:gs pos="99000">
                <a:schemeClr val="accent1">
                  <a:lumMod val="50000"/>
                  <a:alpha val="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7C18D7-DC07-436E-A6CC-1A610AEBE127}"/>
              </a:ext>
            </a:extLst>
          </p:cNvPr>
          <p:cNvSpPr>
            <a:spLocks noGrp="1"/>
          </p:cNvSpPr>
          <p:nvPr>
            <p:ph type="title"/>
          </p:nvPr>
        </p:nvSpPr>
        <p:spPr>
          <a:xfrm>
            <a:off x="1145136" y="1028700"/>
            <a:ext cx="9947305" cy="1090657"/>
          </a:xfrm>
        </p:spPr>
        <p:txBody>
          <a:bodyPr vert="horz" lIns="91440" tIns="45720" rIns="91440" bIns="45720" rtlCol="0" anchor="b">
            <a:noAutofit/>
          </a:bodyPr>
          <a:lstStyle/>
          <a:p>
            <a:pPr algn="ctr"/>
            <a:r>
              <a:rPr lang="en-US" sz="3200" b="1" cap="all" dirty="0">
                <a:solidFill>
                  <a:schemeClr val="bg1"/>
                </a:solidFill>
                <a:ea typeface="+mj-lt"/>
                <a:cs typeface="+mj-lt"/>
              </a:rPr>
              <a:t>accurate diagnosis and predict risk level using symptoms </a:t>
            </a:r>
            <a:endParaRPr lang="en-US" sz="3200" dirty="0">
              <a:solidFill>
                <a:schemeClr val="bg1"/>
              </a:solidFill>
            </a:endParaRPr>
          </a:p>
        </p:txBody>
      </p:sp>
      <p:sp>
        <p:nvSpPr>
          <p:cNvPr id="18" name="Freeform: Shape 17">
            <a:extLst>
              <a:ext uri="{FF2B5EF4-FFF2-40B4-BE49-F238E27FC236}">
                <a16:creationId xmlns:a16="http://schemas.microsoft.com/office/drawing/2014/main" id="{32B3ACB3-D689-442E-8A40-8680B0FEB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0">
                <a:schemeClr val="accent1">
                  <a:alpha val="5000"/>
                </a:schemeClr>
              </a:gs>
              <a:gs pos="68000">
                <a:schemeClr val="accent1">
                  <a:alpha val="15000"/>
                </a:schemeClr>
              </a:gs>
            </a:gsLst>
            <a:lin ang="21594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BAC77BAE-26FE-4362-892E-A1669861F4E8}"/>
              </a:ext>
            </a:extLst>
          </p:cNvPr>
          <p:cNvPicPr>
            <a:picLocks noChangeAspect="1"/>
          </p:cNvPicPr>
          <p:nvPr/>
        </p:nvPicPr>
        <p:blipFill rotWithShape="1">
          <a:blip r:embed="rId2"/>
          <a:srcRect t="14474" b="14474"/>
          <a:stretch/>
        </p:blipFill>
        <p:spPr>
          <a:xfrm>
            <a:off x="2353198" y="3213201"/>
            <a:ext cx="7519558" cy="3575527"/>
          </a:xfrm>
          <a:custGeom>
            <a:avLst/>
            <a:gdLst/>
            <a:ahLst/>
            <a:cxnLst/>
            <a:rect l="l" t="t" r="r" b="b"/>
            <a:pathLst>
              <a:path w="7519558" h="3506255">
                <a:moveTo>
                  <a:pt x="3759779" y="0"/>
                </a:moveTo>
                <a:cubicBezTo>
                  <a:pt x="5713450" y="0"/>
                  <a:pt x="7320331" y="1484777"/>
                  <a:pt x="7513560" y="3387468"/>
                </a:cubicBezTo>
                <a:lnTo>
                  <a:pt x="7519558" y="3506255"/>
                </a:lnTo>
                <a:lnTo>
                  <a:pt x="0" y="3506255"/>
                </a:lnTo>
                <a:lnTo>
                  <a:pt x="5998" y="3387468"/>
                </a:lnTo>
                <a:cubicBezTo>
                  <a:pt x="199227" y="1484777"/>
                  <a:pt x="1806109" y="0"/>
                  <a:pt x="3759779" y="0"/>
                </a:cubicBezTo>
                <a:close/>
              </a:path>
            </a:pathLst>
          </a:custGeom>
        </p:spPr>
      </p:pic>
    </p:spTree>
    <p:extLst>
      <p:ext uri="{BB962C8B-B14F-4D97-AF65-F5344CB8AC3E}">
        <p14:creationId xmlns:p14="http://schemas.microsoft.com/office/powerpoint/2010/main" val="1218672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B47CE-CE3B-4C7F-96F5-E3AA9B9AE071}"/>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ECD57613-3B1D-42EA-BD73-F9FCF2933DA5}"/>
              </a:ext>
            </a:extLst>
          </p:cNvPr>
          <p:cNvPicPr>
            <a:picLocks noChangeAspect="1"/>
          </p:cNvPicPr>
          <p:nvPr/>
        </p:nvPicPr>
        <p:blipFill rotWithShape="1">
          <a:blip r:embed="rId2">
            <a:extLst>
              <a:ext uri="{28A0092B-C50C-407E-A947-70E740481C1C}">
                <a14:useLocalDpi xmlns:a14="http://schemas.microsoft.com/office/drawing/2010/main" val="0"/>
              </a:ext>
            </a:extLst>
          </a:blip>
          <a:srcRect l="5259" r="15064" b="1"/>
          <a:stretch/>
        </p:blipFill>
        <p:spPr>
          <a:xfrm>
            <a:off x="20" y="-725704"/>
            <a:ext cx="12191980" cy="3541475"/>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TextBox 4">
            <a:extLst>
              <a:ext uri="{FF2B5EF4-FFF2-40B4-BE49-F238E27FC236}">
                <a16:creationId xmlns:a16="http://schemas.microsoft.com/office/drawing/2014/main" id="{E8AEEAD8-8C6E-4AEF-B72E-B3B8C8875F23}"/>
              </a:ext>
            </a:extLst>
          </p:cNvPr>
          <p:cNvSpPr txBox="1"/>
          <p:nvPr/>
        </p:nvSpPr>
        <p:spPr>
          <a:xfrm>
            <a:off x="3513160" y="3051628"/>
            <a:ext cx="5919787" cy="245268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6000" b="1" dirty="0">
                <a:solidFill>
                  <a:srgbClr val="0070C0"/>
                </a:solidFill>
                <a:latin typeface="+mj-lt"/>
                <a:ea typeface="+mj-ea"/>
                <a:cs typeface="+mj-cs"/>
              </a:rPr>
              <a:t>Introduction</a:t>
            </a:r>
          </a:p>
        </p:txBody>
      </p:sp>
      <p:pic>
        <p:nvPicPr>
          <p:cNvPr id="6" name="Google Shape;386;gc4c50add8e_0_17">
            <a:extLst>
              <a:ext uri="{FF2B5EF4-FFF2-40B4-BE49-F238E27FC236}">
                <a16:creationId xmlns:a16="http://schemas.microsoft.com/office/drawing/2014/main" id="{C9B6ECCB-F8F4-4D64-90D8-795EB1528F66}"/>
              </a:ext>
            </a:extLst>
          </p:cNvPr>
          <p:cNvPicPr preferRelativeResize="0"/>
          <p:nvPr/>
        </p:nvPicPr>
        <p:blipFill>
          <a:blip r:embed="rId3">
            <a:alphaModFix/>
          </a:blip>
          <a:stretch>
            <a:fillRect/>
          </a:stretch>
        </p:blipFill>
        <p:spPr>
          <a:xfrm rot="787075">
            <a:off x="9570786" y="3935862"/>
            <a:ext cx="2346462" cy="2690977"/>
          </a:xfrm>
          <a:prstGeom prst="rect">
            <a:avLst/>
          </a:prstGeom>
          <a:noFill/>
          <a:ln>
            <a:noFill/>
          </a:ln>
        </p:spPr>
      </p:pic>
      <p:pic>
        <p:nvPicPr>
          <p:cNvPr id="7" name="Picture 6">
            <a:extLst>
              <a:ext uri="{FF2B5EF4-FFF2-40B4-BE49-F238E27FC236}">
                <a16:creationId xmlns:a16="http://schemas.microsoft.com/office/drawing/2014/main" id="{3F8AD53D-ED23-4304-8057-5E0937232F1E}"/>
              </a:ext>
            </a:extLst>
          </p:cNvPr>
          <p:cNvPicPr>
            <a:picLocks noChangeAspect="1"/>
          </p:cNvPicPr>
          <p:nvPr/>
        </p:nvPicPr>
        <p:blipFill rotWithShape="1">
          <a:blip r:embed="rId4"/>
          <a:srcRect r="63863" b="-12"/>
          <a:stretch/>
        </p:blipFill>
        <p:spPr>
          <a:xfrm>
            <a:off x="0" y="6334539"/>
            <a:ext cx="3145562" cy="523461"/>
          </a:xfrm>
          <a:prstGeom prst="rect">
            <a:avLst/>
          </a:prstGeom>
        </p:spPr>
      </p:pic>
    </p:spTree>
    <p:extLst>
      <p:ext uri="{BB962C8B-B14F-4D97-AF65-F5344CB8AC3E}">
        <p14:creationId xmlns:p14="http://schemas.microsoft.com/office/powerpoint/2010/main" val="40031963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708EF-A45F-4B39-8175-2818F555A75F}"/>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13221136-BA9B-49F5-A72C-9FB83C98968A}"/>
              </a:ext>
            </a:extLst>
          </p:cNvPr>
          <p:cNvPicPr>
            <a:picLocks noChangeAspect="1"/>
          </p:cNvPicPr>
          <p:nvPr/>
        </p:nvPicPr>
        <p:blipFill rotWithShape="1">
          <a:blip r:embed="rId2">
            <a:extLst>
              <a:ext uri="{28A0092B-C50C-407E-A947-70E740481C1C}">
                <a14:useLocalDpi xmlns:a14="http://schemas.microsoft.com/office/drawing/2010/main" val="0"/>
              </a:ext>
            </a:extLst>
          </a:blip>
          <a:srcRect l="5259" r="15064" b="1"/>
          <a:stretch/>
        </p:blipFill>
        <p:spPr>
          <a:xfrm>
            <a:off x="20" y="-725704"/>
            <a:ext cx="12191980" cy="3541475"/>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TextBox 4">
            <a:extLst>
              <a:ext uri="{FF2B5EF4-FFF2-40B4-BE49-F238E27FC236}">
                <a16:creationId xmlns:a16="http://schemas.microsoft.com/office/drawing/2014/main" id="{882B3098-D550-4C26-A86B-496412AE4A97}"/>
              </a:ext>
            </a:extLst>
          </p:cNvPr>
          <p:cNvSpPr txBox="1"/>
          <p:nvPr/>
        </p:nvSpPr>
        <p:spPr>
          <a:xfrm>
            <a:off x="3992132" y="2680256"/>
            <a:ext cx="5919787" cy="245268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6000" b="1" dirty="0">
                <a:solidFill>
                  <a:srgbClr val="0070C0"/>
                </a:solidFill>
                <a:latin typeface="+mj-lt"/>
                <a:ea typeface="+mj-ea"/>
                <a:cs typeface="+mj-cs"/>
              </a:rPr>
              <a:t>Introduction</a:t>
            </a:r>
          </a:p>
        </p:txBody>
      </p:sp>
    </p:spTree>
    <p:extLst>
      <p:ext uri="{BB962C8B-B14F-4D97-AF65-F5344CB8AC3E}">
        <p14:creationId xmlns:p14="http://schemas.microsoft.com/office/powerpoint/2010/main" val="4135057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046746" y="586822"/>
            <a:ext cx="3560252" cy="1645920"/>
          </a:xfrm>
        </p:spPr>
        <p:txBody>
          <a:bodyPr vert="horz" lIns="91440" tIns="45720" rIns="91440" bIns="45720" rtlCol="0" anchor="ctr">
            <a:normAutofit/>
          </a:bodyPr>
          <a:lstStyle/>
          <a:p>
            <a:r>
              <a:rPr lang="en-US" sz="3600" b="1" kern="1200" dirty="0">
                <a:ln w="0"/>
                <a:effectLst>
                  <a:outerShdw blurRad="38100" dist="19050" dir="2700000" algn="tl" rotWithShape="0">
                    <a:schemeClr val="dk1">
                      <a:alpha val="40000"/>
                    </a:schemeClr>
                  </a:outerShdw>
                </a:effectLst>
                <a:latin typeface="+mj-lt"/>
                <a:ea typeface="+mj-ea"/>
                <a:cs typeface="+mj-cs"/>
              </a:rPr>
              <a:t>Research Gap</a:t>
            </a:r>
            <a:endParaRPr lang="en-US" sz="3600" b="1" kern="1200" dirty="0">
              <a:latin typeface="+mj-lt"/>
              <a:ea typeface="+mj-ea"/>
              <a:cs typeface="+mj-cs"/>
            </a:endParaRPr>
          </a:p>
        </p:txBody>
      </p:sp>
      <p:sp>
        <p:nvSpPr>
          <p:cNvPr id="33" name="Rectangle 3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5" name="Rectangle 3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BDEA9AC1-F34A-493A-908A-289584C858DE}"/>
              </a:ext>
            </a:extLst>
          </p:cNvPr>
          <p:cNvSpPr txBox="1"/>
          <p:nvPr/>
        </p:nvSpPr>
        <p:spPr>
          <a:xfrm>
            <a:off x="5351164" y="586822"/>
            <a:ext cx="6002636" cy="164592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a:t>There are many mobile applications for detect pneumonia and few for Covid-19 using AI. most of them have detect x-ray issues only. </a:t>
            </a:r>
            <a:r>
              <a:rPr lang="en-US" dirty="0"/>
              <a:t>Two</a:t>
            </a:r>
            <a:r>
              <a:rPr lang="en-US"/>
              <a:t> mobile apps found detect </a:t>
            </a:r>
            <a:r>
              <a:rPr lang="en-US" dirty="0"/>
              <a:t>covid-19 using symptoms</a:t>
            </a:r>
            <a:r>
              <a:rPr lang="en-US"/>
              <a:t> . But there </a:t>
            </a:r>
            <a:r>
              <a:rPr lang="en-US" dirty="0"/>
              <a:t>are not properly working. </a:t>
            </a:r>
            <a:r>
              <a:rPr lang="en-US"/>
              <a:t>There is a remarkable gap.</a:t>
            </a:r>
          </a:p>
          <a:p>
            <a:pPr indent="-228600">
              <a:lnSpc>
                <a:spcPct val="90000"/>
              </a:lnSpc>
              <a:spcAft>
                <a:spcPts val="600"/>
              </a:spcAft>
              <a:buFont typeface="Arial" panose="020B0604020202020204" pitchFamily="34" charset="0"/>
              <a:buChar char="•"/>
            </a:pPr>
            <a:endParaRPr lang="en-US"/>
          </a:p>
        </p:txBody>
      </p:sp>
      <p:graphicFrame>
        <p:nvGraphicFramePr>
          <p:cNvPr id="4" name="Table 3">
            <a:extLst>
              <a:ext uri="{FF2B5EF4-FFF2-40B4-BE49-F238E27FC236}">
                <a16:creationId xmlns:a16="http://schemas.microsoft.com/office/drawing/2014/main" id="{EB9F10F2-0E9A-4C03-8E1F-2C0D379610F0}"/>
              </a:ext>
            </a:extLst>
          </p:cNvPr>
          <p:cNvGraphicFramePr>
            <a:graphicFrameLocks noGrp="1"/>
          </p:cNvGraphicFramePr>
          <p:nvPr>
            <p:extLst>
              <p:ext uri="{D42A27DB-BD31-4B8C-83A1-F6EECF244321}">
                <p14:modId xmlns:p14="http://schemas.microsoft.com/office/powerpoint/2010/main" val="2472804946"/>
              </p:ext>
            </p:extLst>
          </p:nvPr>
        </p:nvGraphicFramePr>
        <p:xfrm>
          <a:off x="557784" y="2894658"/>
          <a:ext cx="10688350" cy="2981946"/>
        </p:xfrm>
        <a:graphic>
          <a:graphicData uri="http://schemas.openxmlformats.org/drawingml/2006/table">
            <a:tbl>
              <a:tblPr firstRow="1" firstCol="1" bandRow="1">
                <a:tableStyleId>{8799B23B-EC83-4686-B30A-512413B5E67A}</a:tableStyleId>
              </a:tblPr>
              <a:tblGrid>
                <a:gridCol w="3790950">
                  <a:extLst>
                    <a:ext uri="{9D8B030D-6E8A-4147-A177-3AD203B41FA5}">
                      <a16:colId xmlns:a16="http://schemas.microsoft.com/office/drawing/2014/main" val="2268312377"/>
                    </a:ext>
                  </a:extLst>
                </a:gridCol>
                <a:gridCol w="1980485">
                  <a:extLst>
                    <a:ext uri="{9D8B030D-6E8A-4147-A177-3AD203B41FA5}">
                      <a16:colId xmlns:a16="http://schemas.microsoft.com/office/drawing/2014/main" val="705840930"/>
                    </a:ext>
                  </a:extLst>
                </a:gridCol>
                <a:gridCol w="1859390">
                  <a:extLst>
                    <a:ext uri="{9D8B030D-6E8A-4147-A177-3AD203B41FA5}">
                      <a16:colId xmlns:a16="http://schemas.microsoft.com/office/drawing/2014/main" val="2069092757"/>
                    </a:ext>
                  </a:extLst>
                </a:gridCol>
                <a:gridCol w="3057525">
                  <a:extLst>
                    <a:ext uri="{9D8B030D-6E8A-4147-A177-3AD203B41FA5}">
                      <a16:colId xmlns:a16="http://schemas.microsoft.com/office/drawing/2014/main" val="1110815668"/>
                    </a:ext>
                  </a:extLst>
                </a:gridCol>
              </a:tblGrid>
              <a:tr h="442020">
                <a:tc>
                  <a:txBody>
                    <a:bodyPr/>
                    <a:lstStyle/>
                    <a:p>
                      <a:pPr>
                        <a:lnSpc>
                          <a:spcPct val="115000"/>
                        </a:lnSpc>
                        <a:spcAft>
                          <a:spcPts val="800"/>
                        </a:spcAft>
                      </a:pPr>
                      <a:r>
                        <a:rPr lang="en-US" sz="2000" b="1" dirty="0">
                          <a:solidFill>
                            <a:schemeClr val="bg1"/>
                          </a:solidFill>
                          <a:effectLst/>
                        </a:rPr>
                        <a:t>     Mobile App</a:t>
                      </a:r>
                      <a:endParaRPr lang="en-US" sz="2000" b="1" dirty="0">
                        <a:solidFill>
                          <a:schemeClr val="bg1"/>
                        </a:solidFill>
                        <a:effectLst/>
                        <a:latin typeface="Calibri"/>
                        <a:ea typeface="Calibri" panose="020F0502020204030204" pitchFamily="34" charset="0"/>
                        <a:cs typeface="Times New Roman"/>
                      </a:endParaRPr>
                    </a:p>
                  </a:txBody>
                  <a:tcPr marL="139384" marR="139384" marT="0" marB="0">
                    <a:solidFill>
                      <a:srgbClr val="0070C0"/>
                    </a:solidFill>
                  </a:tcPr>
                </a:tc>
                <a:tc>
                  <a:txBody>
                    <a:bodyPr/>
                    <a:lstStyle/>
                    <a:p>
                      <a:pPr algn="ctr">
                        <a:lnSpc>
                          <a:spcPct val="115000"/>
                        </a:lnSpc>
                        <a:spcAft>
                          <a:spcPts val="800"/>
                        </a:spcAft>
                      </a:pPr>
                      <a:r>
                        <a:rPr lang="en-US" sz="2000" b="1" dirty="0">
                          <a:solidFill>
                            <a:schemeClr val="bg1"/>
                          </a:solidFill>
                          <a:effectLst/>
                        </a:rPr>
                        <a:t>App 1 (covid AI)[5]</a:t>
                      </a:r>
                      <a:endParaRPr lang="en-US" sz="2000" b="1" dirty="0">
                        <a:solidFill>
                          <a:schemeClr val="bg1"/>
                        </a:solidFill>
                        <a:effectLst/>
                        <a:latin typeface="Calibri"/>
                        <a:ea typeface="Calibri" panose="020F0502020204030204" pitchFamily="34" charset="0"/>
                        <a:cs typeface="Times New Roman"/>
                      </a:endParaRPr>
                    </a:p>
                  </a:txBody>
                  <a:tcPr marL="139384" marR="139384" marT="0" marB="0">
                    <a:solidFill>
                      <a:srgbClr val="0070C0"/>
                    </a:solidFill>
                  </a:tcPr>
                </a:tc>
                <a:tc>
                  <a:txBody>
                    <a:bodyPr/>
                    <a:lstStyle/>
                    <a:p>
                      <a:pPr algn="ctr">
                        <a:lnSpc>
                          <a:spcPct val="115000"/>
                        </a:lnSpc>
                        <a:spcAft>
                          <a:spcPts val="800"/>
                        </a:spcAft>
                      </a:pPr>
                      <a:r>
                        <a:rPr lang="en-US" sz="2000" b="1" dirty="0">
                          <a:solidFill>
                            <a:schemeClr val="bg1"/>
                          </a:solidFill>
                          <a:effectLst/>
                        </a:rPr>
                        <a:t>App 2(igedla)[6]</a:t>
                      </a:r>
                      <a:endParaRPr lang="en-US" sz="2000" b="1" dirty="0">
                        <a:solidFill>
                          <a:schemeClr val="bg1"/>
                        </a:solidFill>
                        <a:effectLst/>
                        <a:latin typeface="Calibri"/>
                        <a:ea typeface="Calibri" panose="020F0502020204030204" pitchFamily="34" charset="0"/>
                        <a:cs typeface="Times New Roman"/>
                      </a:endParaRPr>
                    </a:p>
                  </a:txBody>
                  <a:tcPr marL="139384" marR="139384" marT="0" marB="0">
                    <a:solidFill>
                      <a:srgbClr val="0070C0"/>
                    </a:solidFill>
                  </a:tcPr>
                </a:tc>
                <a:tc>
                  <a:txBody>
                    <a:bodyPr/>
                    <a:lstStyle/>
                    <a:p>
                      <a:pPr algn="ctr">
                        <a:lnSpc>
                          <a:spcPct val="115000"/>
                        </a:lnSpc>
                        <a:spcAft>
                          <a:spcPts val="800"/>
                        </a:spcAft>
                      </a:pPr>
                      <a:r>
                        <a:rPr lang="en-US" sz="2000" b="1" dirty="0">
                          <a:solidFill>
                            <a:schemeClr val="bg1"/>
                          </a:solidFill>
                          <a:effectLst/>
                        </a:rPr>
                        <a:t>Proposed app</a:t>
                      </a:r>
                      <a:endParaRPr lang="en-US" sz="2000" b="1" dirty="0">
                        <a:solidFill>
                          <a:schemeClr val="bg1"/>
                        </a:solidFill>
                        <a:effectLst/>
                        <a:latin typeface="Calibri"/>
                        <a:ea typeface="Calibri" panose="020F0502020204030204" pitchFamily="34" charset="0"/>
                        <a:cs typeface="Times New Roman"/>
                      </a:endParaRPr>
                    </a:p>
                  </a:txBody>
                  <a:tcPr marL="139384" marR="139384" marT="0" marB="0">
                    <a:solidFill>
                      <a:srgbClr val="0070C0"/>
                    </a:solidFill>
                  </a:tcPr>
                </a:tc>
                <a:extLst>
                  <a:ext uri="{0D108BD9-81ED-4DB2-BD59-A6C34878D82A}">
                    <a16:rowId xmlns:a16="http://schemas.microsoft.com/office/drawing/2014/main" val="1457390698"/>
                  </a:ext>
                </a:extLst>
              </a:tr>
              <a:tr h="442020">
                <a:tc>
                  <a:txBody>
                    <a:bodyPr/>
                    <a:lstStyle/>
                    <a:p>
                      <a:pPr lvl="0">
                        <a:lnSpc>
                          <a:spcPct val="114999"/>
                        </a:lnSpc>
                        <a:spcAft>
                          <a:spcPts val="800"/>
                        </a:spcAft>
                        <a:buNone/>
                      </a:pPr>
                      <a:r>
                        <a:rPr lang="en-US" sz="2000" dirty="0">
                          <a:solidFill>
                            <a:schemeClr val="bg1"/>
                          </a:solidFill>
                          <a:effectLst/>
                        </a:rPr>
                        <a:t>Predict risk level</a:t>
                      </a:r>
                    </a:p>
                  </a:txBody>
                  <a:tcPr marL="139384" marR="139384" marT="0" marB="0">
                    <a:solidFill>
                      <a:srgbClr val="0070C0"/>
                    </a:solidFill>
                  </a:tcPr>
                </a:tc>
                <a:tc>
                  <a:txBody>
                    <a:bodyPr/>
                    <a:lstStyle/>
                    <a:p>
                      <a:pPr lvl="0" algn="ctr">
                        <a:lnSpc>
                          <a:spcPct val="114999"/>
                        </a:lnSpc>
                        <a:spcAft>
                          <a:spcPts val="800"/>
                        </a:spcAft>
                        <a:buNone/>
                      </a:pPr>
                      <a:r>
                        <a:rPr lang="en-US" sz="2400" b="0" u="none" strike="noStrike" noProof="0" dirty="0">
                          <a:effectLst/>
                          <a:sym typeface="Wingdings" panose="05000000000000000000" pitchFamily="2" charset="2"/>
                        </a:rPr>
                        <a:t>× </a:t>
                      </a:r>
                      <a:endParaRPr lang="en-US" sz="2200" dirty="0"/>
                    </a:p>
                  </a:txBody>
                  <a:tcPr marL="139384" marR="139384" marT="0" marB="0" anchor="ctr"/>
                </a:tc>
                <a:tc>
                  <a:txBody>
                    <a:bodyPr/>
                    <a:lstStyle/>
                    <a:p>
                      <a:pPr algn="ctr">
                        <a:lnSpc>
                          <a:spcPct val="115000"/>
                        </a:lnSpc>
                        <a:spcAft>
                          <a:spcPts val="800"/>
                        </a:spcAft>
                      </a:pPr>
                      <a:r>
                        <a:rPr lang="en-US" sz="2400" dirty="0">
                          <a:effectLst/>
                        </a:rPr>
                        <a:t>× </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139384" marR="139384" marT="0" marB="0" anchor="ctr"/>
                </a:tc>
                <a:tc>
                  <a:txBody>
                    <a:bodyPr/>
                    <a:lstStyle/>
                    <a:p>
                      <a:pPr algn="l">
                        <a:lnSpc>
                          <a:spcPct val="115000"/>
                        </a:lnSpc>
                        <a:spcAft>
                          <a:spcPts val="800"/>
                        </a:spcAft>
                      </a:pPr>
                      <a:r>
                        <a:rPr lang="en-US" sz="2400" dirty="0">
                          <a:effectLst/>
                          <a:sym typeface="Wingdings" panose="05000000000000000000" pitchFamily="2" charset="2"/>
                        </a:rPr>
                        <a:t>  </a:t>
                      </a:r>
                      <a:r>
                        <a:rPr lang="en-US" sz="2400" dirty="0">
                          <a:effectLst/>
                        </a:rPr>
                        <a:t>        </a:t>
                      </a:r>
                      <a:r>
                        <a:rPr lang="en-US" sz="2400" dirty="0">
                          <a:effectLst/>
                          <a:sym typeface="Wingdings" panose="05000000000000000000" pitchFamily="2" charset="2"/>
                        </a:rPr>
                        <a:t></a:t>
                      </a:r>
                      <a:endParaRPr lang="en-US" sz="2200" dirty="0">
                        <a:effectLst/>
                        <a:latin typeface="Calibri"/>
                        <a:ea typeface="Calibri" panose="020F0502020204030204" pitchFamily="34" charset="0"/>
                        <a:cs typeface="Times New Roman"/>
                      </a:endParaRPr>
                    </a:p>
                  </a:txBody>
                  <a:tcPr marL="139384" marR="139384" marT="0" marB="0" anchor="ctr"/>
                </a:tc>
                <a:extLst>
                  <a:ext uri="{0D108BD9-81ED-4DB2-BD59-A6C34878D82A}">
                    <a16:rowId xmlns:a16="http://schemas.microsoft.com/office/drawing/2014/main" val="2823727939"/>
                  </a:ext>
                </a:extLst>
              </a:tr>
              <a:tr h="533400">
                <a:tc>
                  <a:txBody>
                    <a:bodyPr/>
                    <a:lstStyle/>
                    <a:p>
                      <a:pPr lvl="0">
                        <a:lnSpc>
                          <a:spcPct val="114999"/>
                        </a:lnSpc>
                        <a:spcAft>
                          <a:spcPts val="800"/>
                        </a:spcAft>
                        <a:buNone/>
                      </a:pPr>
                      <a:r>
                        <a:rPr lang="en-US" sz="2000" dirty="0">
                          <a:solidFill>
                            <a:schemeClr val="bg1"/>
                          </a:solidFill>
                          <a:effectLst/>
                        </a:rPr>
                        <a:t>Use AI for Detection</a:t>
                      </a:r>
                      <a:endParaRPr lang="en-US" sz="2000" dirty="0">
                        <a:solidFill>
                          <a:schemeClr val="bg1"/>
                        </a:solidFill>
                      </a:endParaRPr>
                    </a:p>
                  </a:txBody>
                  <a:tcPr marL="139384" marR="139384" marT="0" marB="0">
                    <a:solidFill>
                      <a:srgbClr val="0070C0"/>
                    </a:solidFill>
                  </a:tcPr>
                </a:tc>
                <a:tc>
                  <a:txBody>
                    <a:bodyPr/>
                    <a:lstStyle/>
                    <a:p>
                      <a:pPr lvl="0" algn="ctr">
                        <a:lnSpc>
                          <a:spcPct val="114999"/>
                        </a:lnSpc>
                        <a:spcAft>
                          <a:spcPts val="800"/>
                        </a:spcAft>
                        <a:buNone/>
                      </a:pPr>
                      <a:r>
                        <a:rPr lang="en-US" sz="2400" b="0" i="0" u="none" strike="noStrike" noProof="0">
                          <a:effectLst/>
                          <a:latin typeface="Wingdings"/>
                          <a:sym typeface="Wingdings"/>
                        </a:rPr>
                        <a:t></a:t>
                      </a:r>
                      <a:endParaRPr lang="en-US"/>
                    </a:p>
                  </a:txBody>
                  <a:tcPr marL="139384" marR="139384" marT="0" marB="0" anchor="ctr"/>
                </a:tc>
                <a:tc>
                  <a:txBody>
                    <a:bodyPr/>
                    <a:lstStyle/>
                    <a:p>
                      <a:pPr algn="ctr">
                        <a:lnSpc>
                          <a:spcPct val="115000"/>
                        </a:lnSpc>
                        <a:spcAft>
                          <a:spcPts val="800"/>
                        </a:spcAft>
                      </a:pPr>
                      <a:r>
                        <a:rPr lang="en-US" sz="2400" dirty="0">
                          <a:effectLst/>
                        </a:rPr>
                        <a:t> </a:t>
                      </a:r>
                      <a:r>
                        <a:rPr lang="en-US" sz="2400" b="0" u="none" strike="noStrike" noProof="0" dirty="0">
                          <a:effectLst/>
                        </a:rPr>
                        <a:t>×</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139384" marR="139384" marT="0" marB="0" anchor="ctr"/>
                </a:tc>
                <a:tc>
                  <a:txBody>
                    <a:bodyPr/>
                    <a:lstStyle/>
                    <a:p>
                      <a:pPr algn="ctr">
                        <a:lnSpc>
                          <a:spcPct val="115000"/>
                        </a:lnSpc>
                        <a:spcAft>
                          <a:spcPts val="800"/>
                        </a:spcAft>
                      </a:pPr>
                      <a:r>
                        <a:rPr lang="en-US" sz="2200" dirty="0">
                          <a:effectLst/>
                          <a:sym typeface="Wingdings" panose="05000000000000000000" pitchFamily="2" charset="2"/>
                        </a:rPr>
                        <a:t> </a:t>
                      </a:r>
                      <a:r>
                        <a:rPr lang="en-US" sz="2200" dirty="0">
                          <a:effectLst/>
                        </a:rPr>
                        <a:t>        </a:t>
                      </a:r>
                      <a:r>
                        <a:rPr lang="en-US" sz="2200" dirty="0">
                          <a:effectLst/>
                          <a:sym typeface="Wingdings" panose="05000000000000000000" pitchFamily="2" charset="2"/>
                        </a:rPr>
                        <a:t></a:t>
                      </a:r>
                      <a:r>
                        <a:rPr lang="en-US" sz="2200" dirty="0">
                          <a:effectLst/>
                        </a:rPr>
                        <a:t>                           </a:t>
                      </a:r>
                      <a:endParaRPr lang="en-US" sz="2200" dirty="0">
                        <a:effectLst/>
                        <a:latin typeface="Calibri"/>
                        <a:ea typeface="Calibri" panose="020F0502020204030204" pitchFamily="34" charset="0"/>
                        <a:cs typeface="Times New Roman" panose="02020603050405020304" pitchFamily="18" charset="0"/>
                      </a:endParaRPr>
                    </a:p>
                  </a:txBody>
                  <a:tcPr marL="139384" marR="139384" marT="0" marB="0" anchor="ctr"/>
                </a:tc>
                <a:extLst>
                  <a:ext uri="{0D108BD9-81ED-4DB2-BD59-A6C34878D82A}">
                    <a16:rowId xmlns:a16="http://schemas.microsoft.com/office/drawing/2014/main" val="1814148626"/>
                  </a:ext>
                </a:extLst>
              </a:tr>
              <a:tr h="442020">
                <a:tc>
                  <a:txBody>
                    <a:bodyPr/>
                    <a:lstStyle/>
                    <a:p>
                      <a:pPr>
                        <a:lnSpc>
                          <a:spcPct val="115000"/>
                        </a:lnSpc>
                        <a:spcAft>
                          <a:spcPts val="800"/>
                        </a:spcAft>
                      </a:pPr>
                      <a:r>
                        <a:rPr lang="en-US" sz="2000" dirty="0">
                          <a:solidFill>
                            <a:schemeClr val="bg1"/>
                          </a:solidFill>
                          <a:effectLst/>
                        </a:rPr>
                        <a:t>Identify Covid-19</a:t>
                      </a:r>
                      <a:endParaRPr lang="en-US" sz="2000" dirty="0">
                        <a:solidFill>
                          <a:schemeClr val="bg1"/>
                        </a:solidFill>
                        <a:effectLst/>
                        <a:latin typeface="Calibri"/>
                        <a:ea typeface="Calibri" panose="020F0502020204030204" pitchFamily="34" charset="0"/>
                        <a:cs typeface="Times New Roman"/>
                      </a:endParaRPr>
                    </a:p>
                  </a:txBody>
                  <a:tcPr marL="139384" marR="139384" marT="0" marB="0">
                    <a:solidFill>
                      <a:srgbClr val="0070C0"/>
                    </a:solidFill>
                  </a:tcPr>
                </a:tc>
                <a:tc>
                  <a:txBody>
                    <a:bodyPr/>
                    <a:lstStyle/>
                    <a:p>
                      <a:pPr lvl="0" algn="ctr">
                        <a:lnSpc>
                          <a:spcPct val="114999"/>
                        </a:lnSpc>
                        <a:spcAft>
                          <a:spcPts val="800"/>
                        </a:spcAft>
                        <a:buNone/>
                      </a:pPr>
                      <a:r>
                        <a:rPr lang="en-US" sz="2400" b="0" u="none" strike="noStrike" noProof="0" dirty="0">
                          <a:effectLst/>
                          <a:sym typeface="Wingdings"/>
                        </a:rPr>
                        <a:t></a:t>
                      </a:r>
                      <a:endParaRPr lang="en-US" sz="2200" dirty="0"/>
                    </a:p>
                  </a:txBody>
                  <a:tcPr marL="139384" marR="139384" marT="0" marB="0"/>
                </a:tc>
                <a:tc>
                  <a:txBody>
                    <a:bodyPr/>
                    <a:lstStyle/>
                    <a:p>
                      <a:pPr lvl="0" algn="ctr">
                        <a:lnSpc>
                          <a:spcPct val="114999"/>
                        </a:lnSpc>
                        <a:spcAft>
                          <a:spcPts val="800"/>
                        </a:spcAft>
                        <a:buNone/>
                      </a:pPr>
                      <a:r>
                        <a:rPr lang="en-US" sz="2400" b="0" u="none" strike="noStrike" noProof="0" dirty="0">
                          <a:effectLst/>
                          <a:sym typeface="Wingdings"/>
                        </a:rPr>
                        <a:t></a:t>
                      </a:r>
                      <a:endParaRPr lang="en-US" sz="2200" dirty="0"/>
                    </a:p>
                  </a:txBody>
                  <a:tcPr marL="139384" marR="139384" marT="0" marB="0"/>
                </a:tc>
                <a:tc>
                  <a:txBody>
                    <a:bodyPr/>
                    <a:lstStyle/>
                    <a:p>
                      <a:pPr>
                        <a:lnSpc>
                          <a:spcPct val="115000"/>
                        </a:lnSpc>
                        <a:spcAft>
                          <a:spcPts val="800"/>
                        </a:spcAft>
                      </a:pPr>
                      <a:r>
                        <a:rPr lang="en-US" sz="2400" dirty="0">
                          <a:effectLst/>
                        </a:rPr>
                        <a:t>          </a:t>
                      </a:r>
                      <a:r>
                        <a:rPr lang="en-US" sz="2400" dirty="0">
                          <a:effectLst/>
                          <a:sym typeface="Wingdings" panose="05000000000000000000" pitchFamily="2" charset="2"/>
                        </a:rPr>
                        <a:t></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139384" marR="139384" marT="0" marB="0"/>
                </a:tc>
                <a:extLst>
                  <a:ext uri="{0D108BD9-81ED-4DB2-BD59-A6C34878D82A}">
                    <a16:rowId xmlns:a16="http://schemas.microsoft.com/office/drawing/2014/main" val="945592626"/>
                  </a:ext>
                </a:extLst>
              </a:tr>
              <a:tr h="442020">
                <a:tc>
                  <a:txBody>
                    <a:bodyPr/>
                    <a:lstStyle/>
                    <a:p>
                      <a:pPr>
                        <a:lnSpc>
                          <a:spcPct val="115000"/>
                        </a:lnSpc>
                        <a:spcAft>
                          <a:spcPts val="800"/>
                        </a:spcAft>
                      </a:pPr>
                      <a:r>
                        <a:rPr lang="en-US" sz="2000" dirty="0">
                          <a:solidFill>
                            <a:schemeClr val="bg1"/>
                          </a:solidFill>
                          <a:effectLst/>
                        </a:rPr>
                        <a:t>Identify Pneumonia</a:t>
                      </a:r>
                      <a:endParaRPr lang="en-US" sz="2000" dirty="0">
                        <a:solidFill>
                          <a:schemeClr val="bg1"/>
                        </a:solidFill>
                        <a:effectLst/>
                        <a:latin typeface="Calibri"/>
                        <a:ea typeface="Calibri" panose="020F0502020204030204" pitchFamily="34" charset="0"/>
                        <a:cs typeface="Times New Roman"/>
                      </a:endParaRPr>
                    </a:p>
                  </a:txBody>
                  <a:tcPr marL="139384" marR="139384" marT="0" marB="0">
                    <a:solidFill>
                      <a:srgbClr val="0070C0"/>
                    </a:solidFill>
                  </a:tcPr>
                </a:tc>
                <a:tc>
                  <a:txBody>
                    <a:bodyPr/>
                    <a:lstStyle/>
                    <a:p>
                      <a:pPr>
                        <a:lnSpc>
                          <a:spcPct val="115000"/>
                        </a:lnSpc>
                        <a:spcAft>
                          <a:spcPts val="800"/>
                        </a:spcAft>
                      </a:pPr>
                      <a:r>
                        <a:rPr lang="en-US" sz="2400" dirty="0">
                          <a:effectLst/>
                        </a:rPr>
                        <a:t>         </a:t>
                      </a:r>
                      <a:r>
                        <a:rPr lang="en-US" sz="2400" b="0" u="none" strike="noStrike" noProof="0" dirty="0">
                          <a:effectLst/>
                        </a:rPr>
                        <a:t> ×</a:t>
                      </a:r>
                      <a:endParaRPr lang="en-US" sz="2400" b="0" i="0" u="none" strike="noStrike" noProof="0" dirty="0">
                        <a:effectLst/>
                        <a:latin typeface="Calibri"/>
                        <a:sym typeface="Wingdings" panose="05000000000000000000" pitchFamily="2" charset="2"/>
                      </a:endParaRPr>
                    </a:p>
                  </a:txBody>
                  <a:tcPr marL="139384" marR="139384" marT="0" marB="0"/>
                </a:tc>
                <a:tc>
                  <a:txBody>
                    <a:bodyPr/>
                    <a:lstStyle/>
                    <a:p>
                      <a:pPr lvl="0" algn="ctr">
                        <a:lnSpc>
                          <a:spcPct val="114999"/>
                        </a:lnSpc>
                        <a:spcAft>
                          <a:spcPts val="800"/>
                        </a:spcAft>
                        <a:buNone/>
                      </a:pPr>
                      <a:r>
                        <a:rPr lang="en-US" sz="2400" b="0" u="none" strike="noStrike" noProof="0" dirty="0">
                          <a:effectLst/>
                          <a:sym typeface="Wingdings" panose="05000000000000000000" pitchFamily="2" charset="2"/>
                        </a:rPr>
                        <a:t> ×</a:t>
                      </a:r>
                      <a:endParaRPr lang="en-US" sz="2200" dirty="0"/>
                    </a:p>
                  </a:txBody>
                  <a:tcPr marL="139384" marR="139384" marT="0" marB="0"/>
                </a:tc>
                <a:tc>
                  <a:txBody>
                    <a:bodyPr/>
                    <a:lstStyle/>
                    <a:p>
                      <a:pPr>
                        <a:lnSpc>
                          <a:spcPct val="115000"/>
                        </a:lnSpc>
                        <a:spcAft>
                          <a:spcPts val="800"/>
                        </a:spcAft>
                      </a:pPr>
                      <a:r>
                        <a:rPr lang="en-US" sz="2400" dirty="0">
                          <a:effectLst/>
                        </a:rPr>
                        <a:t>          </a:t>
                      </a:r>
                      <a:r>
                        <a:rPr lang="en-US" sz="2400" dirty="0">
                          <a:effectLst/>
                          <a:sym typeface="Wingdings" panose="05000000000000000000" pitchFamily="2" charset="2"/>
                        </a:rPr>
                        <a:t></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139384" marR="139384" marT="0" marB="0"/>
                </a:tc>
                <a:extLst>
                  <a:ext uri="{0D108BD9-81ED-4DB2-BD59-A6C34878D82A}">
                    <a16:rowId xmlns:a16="http://schemas.microsoft.com/office/drawing/2014/main" val="3806465654"/>
                  </a:ext>
                </a:extLst>
              </a:tr>
              <a:tr h="442020">
                <a:tc>
                  <a:txBody>
                    <a:bodyPr/>
                    <a:lstStyle/>
                    <a:p>
                      <a:pPr>
                        <a:lnSpc>
                          <a:spcPct val="115000"/>
                        </a:lnSpc>
                        <a:spcAft>
                          <a:spcPts val="800"/>
                        </a:spcAft>
                      </a:pPr>
                      <a:r>
                        <a:rPr lang="en-US" sz="2000" dirty="0">
                          <a:solidFill>
                            <a:schemeClr val="bg1"/>
                          </a:solidFill>
                          <a:effectLst/>
                        </a:rPr>
                        <a:t>Accuracy level</a:t>
                      </a:r>
                      <a:endParaRPr lang="en-US" sz="2000" dirty="0">
                        <a:solidFill>
                          <a:schemeClr val="bg1"/>
                        </a:solidFill>
                        <a:effectLst/>
                        <a:latin typeface="Calibri"/>
                        <a:ea typeface="Calibri" panose="020F0502020204030204" pitchFamily="34" charset="0"/>
                        <a:cs typeface="Times New Roman"/>
                      </a:endParaRPr>
                    </a:p>
                  </a:txBody>
                  <a:tcPr marL="139384" marR="139384" marT="0" marB="0">
                    <a:solidFill>
                      <a:srgbClr val="0070C0"/>
                    </a:solidFill>
                  </a:tcPr>
                </a:tc>
                <a:tc>
                  <a:txBody>
                    <a:bodyPr/>
                    <a:lstStyle/>
                    <a:p>
                      <a:pPr algn="ctr">
                        <a:lnSpc>
                          <a:spcPct val="115000"/>
                        </a:lnSpc>
                        <a:spcAft>
                          <a:spcPts val="800"/>
                        </a:spcAft>
                      </a:pPr>
                      <a:r>
                        <a:rPr lang="en-US" sz="2200" dirty="0">
                          <a:effectLst/>
                        </a:rPr>
                        <a:t>low</a:t>
                      </a:r>
                      <a:endParaRPr lang="en-US" sz="2200" dirty="0">
                        <a:effectLst/>
                        <a:latin typeface="Calibri"/>
                        <a:ea typeface="Calibri" panose="020F0502020204030204" pitchFamily="34" charset="0"/>
                        <a:cs typeface="Times New Roman"/>
                      </a:endParaRPr>
                    </a:p>
                  </a:txBody>
                  <a:tcPr marL="139384" marR="139384" marT="0" marB="0" anchor="ctr"/>
                </a:tc>
                <a:tc>
                  <a:txBody>
                    <a:bodyPr/>
                    <a:lstStyle/>
                    <a:p>
                      <a:pPr algn="ctr">
                        <a:lnSpc>
                          <a:spcPct val="115000"/>
                        </a:lnSpc>
                        <a:spcAft>
                          <a:spcPts val="800"/>
                        </a:spcAft>
                      </a:pPr>
                      <a:r>
                        <a:rPr lang="en-US" sz="2200" dirty="0">
                          <a:effectLst/>
                        </a:rPr>
                        <a:t>low</a:t>
                      </a:r>
                      <a:endParaRPr lang="en-US" sz="2200" dirty="0">
                        <a:effectLst/>
                        <a:latin typeface="Calibri"/>
                        <a:ea typeface="Calibri" panose="020F0502020204030204" pitchFamily="34" charset="0"/>
                        <a:cs typeface="Times New Roman"/>
                      </a:endParaRPr>
                    </a:p>
                  </a:txBody>
                  <a:tcPr marL="139384" marR="139384" marT="0" marB="0" anchor="ctr"/>
                </a:tc>
                <a:tc>
                  <a:txBody>
                    <a:bodyPr/>
                    <a:lstStyle/>
                    <a:p>
                      <a:pPr algn="ctr">
                        <a:lnSpc>
                          <a:spcPct val="115000"/>
                        </a:lnSpc>
                        <a:spcAft>
                          <a:spcPts val="800"/>
                        </a:spcAft>
                      </a:pPr>
                      <a:r>
                        <a:rPr lang="en-US" sz="2400" dirty="0">
                          <a:effectLst/>
                        </a:rPr>
                        <a:t> </a:t>
                      </a:r>
                      <a:r>
                        <a:rPr lang="en-US" sz="2200" dirty="0">
                          <a:effectLst/>
                        </a:rPr>
                        <a:t>more accurate result </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139384" marR="139384" marT="0" marB="0" anchor="ctr"/>
                </a:tc>
                <a:extLst>
                  <a:ext uri="{0D108BD9-81ED-4DB2-BD59-A6C34878D82A}">
                    <a16:rowId xmlns:a16="http://schemas.microsoft.com/office/drawing/2014/main" val="3216675615"/>
                  </a:ext>
                </a:extLst>
              </a:tr>
            </a:tbl>
          </a:graphicData>
        </a:graphic>
      </p:graphicFrame>
    </p:spTree>
    <p:extLst>
      <p:ext uri="{BB962C8B-B14F-4D97-AF65-F5344CB8AC3E}">
        <p14:creationId xmlns:p14="http://schemas.microsoft.com/office/powerpoint/2010/main" val="38560271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16A2DC-24F0-45CE-908A-0B23797943D0}"/>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Specific Objectives</a:t>
            </a:r>
          </a:p>
        </p:txBody>
      </p:sp>
      <p:sp>
        <p:nvSpPr>
          <p:cNvPr id="3" name="TextBox 2">
            <a:extLst>
              <a:ext uri="{FF2B5EF4-FFF2-40B4-BE49-F238E27FC236}">
                <a16:creationId xmlns:a16="http://schemas.microsoft.com/office/drawing/2014/main" id="{195EAADF-3122-47F7-90CC-28EC2228133A}"/>
              </a:ext>
            </a:extLst>
          </p:cNvPr>
          <p:cNvSpPr txBox="1"/>
          <p:nvPr/>
        </p:nvSpPr>
        <p:spPr>
          <a:xfrm>
            <a:off x="893109" y="2334988"/>
            <a:ext cx="3939428" cy="35086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dirty="0">
                <a:cs typeface="Calibri"/>
              </a:rPr>
              <a:t>Gather Information</a:t>
            </a:r>
            <a:endParaRPr lang="en-US"/>
          </a:p>
          <a:p>
            <a:endParaRPr lang="en-US" sz="3200" b="1" dirty="0">
              <a:cs typeface="Calibri"/>
            </a:endParaRPr>
          </a:p>
          <a:p>
            <a:endParaRPr lang="en-US" sz="3200" b="1" dirty="0">
              <a:cs typeface="Calibri"/>
            </a:endParaRPr>
          </a:p>
          <a:p>
            <a:pPr marL="800100" lvl="1" indent="-342900">
              <a:buFont typeface="Arial"/>
              <a:buChar char="•"/>
            </a:pPr>
            <a:r>
              <a:rPr lang="en-US" sz="2000" dirty="0">
                <a:cs typeface="Calibri"/>
              </a:rPr>
              <a:t>Symptoms </a:t>
            </a:r>
            <a:endParaRPr lang="en-US" sz="2000" b="1">
              <a:cs typeface="Calibri"/>
            </a:endParaRPr>
          </a:p>
          <a:p>
            <a:pPr marL="800100" lvl="1" indent="-342900">
              <a:buFont typeface="Arial"/>
              <a:buChar char="•"/>
            </a:pPr>
            <a:r>
              <a:rPr lang="en-US" sz="2000" dirty="0">
                <a:cs typeface="Calibri"/>
              </a:rPr>
              <a:t>Age</a:t>
            </a:r>
          </a:p>
          <a:p>
            <a:pPr marL="800100" lvl="1" indent="-342900">
              <a:buFont typeface="Arial"/>
              <a:buChar char="•"/>
            </a:pPr>
            <a:r>
              <a:rPr lang="en-US" sz="2000" dirty="0">
                <a:cs typeface="Calibri"/>
              </a:rPr>
              <a:t>Gender</a:t>
            </a:r>
          </a:p>
          <a:p>
            <a:pPr lvl="1"/>
            <a:endParaRPr lang="en-US" sz="2400" dirty="0">
              <a:cs typeface="Calibri"/>
            </a:endParaRPr>
          </a:p>
          <a:p>
            <a:endParaRPr lang="en-US">
              <a:cs typeface="Calibri"/>
            </a:endParaRPr>
          </a:p>
          <a:p>
            <a:endParaRPr lang="en-US" sz="2400">
              <a:cs typeface="Calibri"/>
            </a:endParaRPr>
          </a:p>
        </p:txBody>
      </p:sp>
      <p:sp>
        <p:nvSpPr>
          <p:cNvPr id="4" name="TextBox 3">
            <a:extLst>
              <a:ext uri="{FF2B5EF4-FFF2-40B4-BE49-F238E27FC236}">
                <a16:creationId xmlns:a16="http://schemas.microsoft.com/office/drawing/2014/main" id="{14E75827-058D-486E-AE73-12480DE3BDC5}"/>
              </a:ext>
            </a:extLst>
          </p:cNvPr>
          <p:cNvSpPr txBox="1"/>
          <p:nvPr/>
        </p:nvSpPr>
        <p:spPr>
          <a:xfrm>
            <a:off x="7297270" y="2495232"/>
            <a:ext cx="4446492" cy="24314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dirty="0">
              <a:cs typeface="Segoe UI"/>
            </a:endParaRPr>
          </a:p>
          <a:p>
            <a:pPr algn="ctr"/>
            <a:r>
              <a:rPr lang="en-US" sz="3200" b="1" dirty="0">
                <a:cs typeface="Segoe UI"/>
              </a:rPr>
              <a:t>Facilities</a:t>
            </a:r>
          </a:p>
          <a:p>
            <a:endParaRPr lang="en-US" sz="2400" b="1" dirty="0">
              <a:cs typeface="Segoe UI"/>
            </a:endParaRPr>
          </a:p>
          <a:p>
            <a:endParaRPr lang="en-US" sz="2400" b="1" dirty="0">
              <a:cs typeface="Segoe UI"/>
            </a:endParaRPr>
          </a:p>
          <a:p>
            <a:pPr marL="285750" indent="-285750">
              <a:buFont typeface="Wingdings"/>
              <a:buChar char="ü"/>
            </a:pPr>
            <a:r>
              <a:rPr lang="en-US">
                <a:cs typeface="Segoe UI"/>
              </a:rPr>
              <a:t>Detect Covid-19 and Pneumonia</a:t>
            </a:r>
            <a:endParaRPr lang="en-US">
              <a:cs typeface="Calibri"/>
            </a:endParaRPr>
          </a:p>
          <a:p>
            <a:pPr marL="285750" indent="-285750">
              <a:buFont typeface="Wingdings"/>
              <a:buChar char="ü"/>
            </a:pPr>
            <a:r>
              <a:rPr lang="en-US" dirty="0">
                <a:cs typeface="Segoe UI"/>
              </a:rPr>
              <a:t>Predict </a:t>
            </a:r>
            <a:r>
              <a:rPr lang="en-US">
                <a:cs typeface="Segoe UI"/>
              </a:rPr>
              <a:t>Risk level</a:t>
            </a:r>
            <a:endParaRPr lang="en-US" dirty="0">
              <a:cs typeface="Segoe UI"/>
            </a:endParaRPr>
          </a:p>
          <a:p>
            <a:r>
              <a:rPr lang="en-US">
                <a:cs typeface="Segoe UI"/>
              </a:rPr>
              <a:t>​</a:t>
            </a:r>
          </a:p>
        </p:txBody>
      </p:sp>
      <p:sp>
        <p:nvSpPr>
          <p:cNvPr id="5" name="TextBox 4">
            <a:extLst>
              <a:ext uri="{FF2B5EF4-FFF2-40B4-BE49-F238E27FC236}">
                <a16:creationId xmlns:a16="http://schemas.microsoft.com/office/drawing/2014/main" id="{2081CAF3-E782-498F-A24A-42EF645879C2}"/>
              </a:ext>
            </a:extLst>
          </p:cNvPr>
          <p:cNvSpPr txBox="1"/>
          <p:nvPr/>
        </p:nvSpPr>
        <p:spPr>
          <a:xfrm>
            <a:off x="4580965" y="4117845"/>
            <a:ext cx="10399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t>Analyze</a:t>
            </a:r>
          </a:p>
        </p:txBody>
      </p:sp>
      <p:sp>
        <p:nvSpPr>
          <p:cNvPr id="6" name="Arrow: Notched Right 5">
            <a:extLst>
              <a:ext uri="{FF2B5EF4-FFF2-40B4-BE49-F238E27FC236}">
                <a16:creationId xmlns:a16="http://schemas.microsoft.com/office/drawing/2014/main" id="{2DBEAB5E-7F5D-42B3-867B-023A6280FBBA}"/>
              </a:ext>
            </a:extLst>
          </p:cNvPr>
          <p:cNvSpPr/>
          <p:nvPr/>
        </p:nvSpPr>
        <p:spPr>
          <a:xfrm>
            <a:off x="3688350" y="4005516"/>
            <a:ext cx="645458" cy="564776"/>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Calibri"/>
            </a:endParaRPr>
          </a:p>
        </p:txBody>
      </p:sp>
      <p:sp>
        <p:nvSpPr>
          <p:cNvPr id="12" name="Arrow: Notched Right 11">
            <a:extLst>
              <a:ext uri="{FF2B5EF4-FFF2-40B4-BE49-F238E27FC236}">
                <a16:creationId xmlns:a16="http://schemas.microsoft.com/office/drawing/2014/main" id="{F56131D4-A766-4AED-BE3D-E95218C27F32}"/>
              </a:ext>
            </a:extLst>
          </p:cNvPr>
          <p:cNvSpPr/>
          <p:nvPr/>
        </p:nvSpPr>
        <p:spPr>
          <a:xfrm>
            <a:off x="5974349" y="4005516"/>
            <a:ext cx="645458" cy="564776"/>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Calibri"/>
            </a:endParaRPr>
          </a:p>
        </p:txBody>
      </p:sp>
      <p:pic>
        <p:nvPicPr>
          <p:cNvPr id="7" name="Picture 7" descr="Graphical user interface, application&#10;&#10;Description automatically generated">
            <a:extLst>
              <a:ext uri="{FF2B5EF4-FFF2-40B4-BE49-F238E27FC236}">
                <a16:creationId xmlns:a16="http://schemas.microsoft.com/office/drawing/2014/main" id="{9905A494-EACA-4D9C-BD6B-CDFAE87192FD}"/>
              </a:ext>
            </a:extLst>
          </p:cNvPr>
          <p:cNvPicPr>
            <a:picLocks noChangeAspect="1"/>
          </p:cNvPicPr>
          <p:nvPr/>
        </p:nvPicPr>
        <p:blipFill>
          <a:blip r:embed="rId2"/>
          <a:stretch>
            <a:fillRect/>
          </a:stretch>
        </p:blipFill>
        <p:spPr>
          <a:xfrm>
            <a:off x="1461247" y="5074827"/>
            <a:ext cx="1752600" cy="1295400"/>
          </a:xfrm>
          <a:prstGeom prst="rect">
            <a:avLst/>
          </a:prstGeom>
        </p:spPr>
      </p:pic>
      <p:pic>
        <p:nvPicPr>
          <p:cNvPr id="8" name="Picture 9" descr="A picture containing logo&#10;&#10;Description automatically generated">
            <a:extLst>
              <a:ext uri="{FF2B5EF4-FFF2-40B4-BE49-F238E27FC236}">
                <a16:creationId xmlns:a16="http://schemas.microsoft.com/office/drawing/2014/main" id="{0068D3B0-123B-4C42-BA69-1A4764B472A2}"/>
              </a:ext>
            </a:extLst>
          </p:cNvPr>
          <p:cNvPicPr>
            <a:picLocks noChangeAspect="1"/>
          </p:cNvPicPr>
          <p:nvPr/>
        </p:nvPicPr>
        <p:blipFill>
          <a:blip r:embed="rId3"/>
          <a:stretch>
            <a:fillRect/>
          </a:stretch>
        </p:blipFill>
        <p:spPr>
          <a:xfrm>
            <a:off x="9105900" y="5172161"/>
            <a:ext cx="1657350" cy="597027"/>
          </a:xfrm>
          <a:prstGeom prst="rect">
            <a:avLst/>
          </a:prstGeom>
        </p:spPr>
      </p:pic>
    </p:spTree>
    <p:extLst>
      <p:ext uri="{BB962C8B-B14F-4D97-AF65-F5344CB8AC3E}">
        <p14:creationId xmlns:p14="http://schemas.microsoft.com/office/powerpoint/2010/main" val="1858686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B2DBBD-C597-4157-ABAD-3DCA2495E2C9}"/>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Sub Objectives</a:t>
            </a:r>
          </a:p>
        </p:txBody>
      </p:sp>
      <p:sp>
        <p:nvSpPr>
          <p:cNvPr id="10" name="Hexagon 9">
            <a:extLst>
              <a:ext uri="{FF2B5EF4-FFF2-40B4-BE49-F238E27FC236}">
                <a16:creationId xmlns:a16="http://schemas.microsoft.com/office/drawing/2014/main" id="{5B1ED56B-1A62-427B-A041-0CE72BFED4B7}"/>
              </a:ext>
            </a:extLst>
          </p:cNvPr>
          <p:cNvSpPr/>
          <p:nvPr/>
        </p:nvSpPr>
        <p:spPr>
          <a:xfrm>
            <a:off x="7947659" y="2957287"/>
            <a:ext cx="2632906" cy="2214650"/>
          </a:xfrm>
          <a:prstGeom prst="hexag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latin typeface="Calibri"/>
              </a:rPr>
              <a:t>Show Results Attractively</a:t>
            </a:r>
            <a:endParaRPr lang="en-US" b="1" dirty="0" err="1">
              <a:solidFill>
                <a:schemeClr val="tx1"/>
              </a:solidFill>
              <a:cs typeface="Calibri"/>
            </a:endParaRPr>
          </a:p>
        </p:txBody>
      </p:sp>
      <p:sp>
        <p:nvSpPr>
          <p:cNvPr id="27" name="Hexagon 26">
            <a:extLst>
              <a:ext uri="{FF2B5EF4-FFF2-40B4-BE49-F238E27FC236}">
                <a16:creationId xmlns:a16="http://schemas.microsoft.com/office/drawing/2014/main" id="{0B3BCE05-0CB6-4AFE-9E48-1ED48CE5BBE6}"/>
              </a:ext>
            </a:extLst>
          </p:cNvPr>
          <p:cNvSpPr/>
          <p:nvPr/>
        </p:nvSpPr>
        <p:spPr>
          <a:xfrm>
            <a:off x="3520191" y="2910485"/>
            <a:ext cx="2626415" cy="2240645"/>
          </a:xfrm>
          <a:prstGeom prst="hexag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dirty="0">
                <a:solidFill>
                  <a:schemeClr val="tx1"/>
                </a:solidFill>
                <a:cs typeface="Calibri"/>
              </a:rPr>
              <a:t>Increase accuracy trained model</a:t>
            </a:r>
          </a:p>
        </p:txBody>
      </p:sp>
      <p:sp>
        <p:nvSpPr>
          <p:cNvPr id="29" name="Hexagon 28">
            <a:extLst>
              <a:ext uri="{FF2B5EF4-FFF2-40B4-BE49-F238E27FC236}">
                <a16:creationId xmlns:a16="http://schemas.microsoft.com/office/drawing/2014/main" id="{51031C91-BBA3-4CCC-99D8-0D8E11791685}"/>
              </a:ext>
            </a:extLst>
          </p:cNvPr>
          <p:cNvSpPr/>
          <p:nvPr/>
        </p:nvSpPr>
        <p:spPr>
          <a:xfrm>
            <a:off x="5718219" y="1755137"/>
            <a:ext cx="2674187" cy="2242865"/>
          </a:xfrm>
          <a:prstGeom prst="hexagon">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dirty="0">
                <a:solidFill>
                  <a:schemeClr val="tx1"/>
                </a:solidFill>
                <a:cs typeface="Calibri"/>
              </a:rPr>
              <a:t>To develop user-friendly analyser for both teenagers and adults</a:t>
            </a:r>
            <a:endParaRPr lang="en-US">
              <a:solidFill>
                <a:schemeClr val="tx1"/>
              </a:solidFill>
              <a:cs typeface="Calibri"/>
            </a:endParaRPr>
          </a:p>
          <a:p>
            <a:pPr algn="ctr"/>
            <a:endParaRPr lang="en-GB" dirty="0">
              <a:cs typeface="Calibri"/>
            </a:endParaRPr>
          </a:p>
        </p:txBody>
      </p:sp>
      <p:sp>
        <p:nvSpPr>
          <p:cNvPr id="31" name="Hexagon 30">
            <a:extLst>
              <a:ext uri="{FF2B5EF4-FFF2-40B4-BE49-F238E27FC236}">
                <a16:creationId xmlns:a16="http://schemas.microsoft.com/office/drawing/2014/main" id="{B0F20F1D-B53D-4262-B56C-69C697E77B25}"/>
              </a:ext>
            </a:extLst>
          </p:cNvPr>
          <p:cNvSpPr/>
          <p:nvPr/>
        </p:nvSpPr>
        <p:spPr>
          <a:xfrm>
            <a:off x="1255158" y="4065885"/>
            <a:ext cx="2675635" cy="2244536"/>
          </a:xfrm>
          <a:prstGeom prst="hexag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dirty="0">
                <a:solidFill>
                  <a:schemeClr val="tx1"/>
                </a:solidFill>
                <a:ea typeface="+mn-lt"/>
                <a:cs typeface="+mn-lt"/>
              </a:rPr>
              <a:t>User can </a:t>
            </a:r>
            <a:r>
              <a:rPr lang="en-GB" b="1">
                <a:solidFill>
                  <a:schemeClr val="tx1"/>
                </a:solidFill>
                <a:ea typeface="+mn-lt"/>
                <a:cs typeface="+mn-lt"/>
              </a:rPr>
              <a:t>select</a:t>
            </a:r>
            <a:r>
              <a:rPr lang="en-GB" b="1" dirty="0">
                <a:solidFill>
                  <a:schemeClr val="tx1"/>
                </a:solidFill>
                <a:ea typeface="+mn-lt"/>
                <a:cs typeface="+mn-lt"/>
              </a:rPr>
              <a:t> symptoms in multiple selector window</a:t>
            </a:r>
            <a:endParaRPr lang="en-US">
              <a:solidFill>
                <a:schemeClr val="tx1"/>
              </a:solidFill>
            </a:endParaRPr>
          </a:p>
          <a:p>
            <a:pPr algn="ctr"/>
            <a:endParaRPr lang="en-GB" dirty="0">
              <a:cs typeface="Calibri"/>
            </a:endParaRPr>
          </a:p>
        </p:txBody>
      </p:sp>
      <p:sp>
        <p:nvSpPr>
          <p:cNvPr id="33" name="Hexagon 32">
            <a:extLst>
              <a:ext uri="{FF2B5EF4-FFF2-40B4-BE49-F238E27FC236}">
                <a16:creationId xmlns:a16="http://schemas.microsoft.com/office/drawing/2014/main" id="{3BB0C674-E734-4A7D-89E2-EA6F9F305EC3}"/>
              </a:ext>
            </a:extLst>
          </p:cNvPr>
          <p:cNvSpPr/>
          <p:nvPr/>
        </p:nvSpPr>
        <p:spPr>
          <a:xfrm>
            <a:off x="5716017" y="4069725"/>
            <a:ext cx="2675878" cy="2238973"/>
          </a:xfrm>
          <a:prstGeom prst="hexagon">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dirty="0">
                <a:solidFill>
                  <a:schemeClr val="tx1"/>
                </a:solidFill>
                <a:ea typeface="+mn-lt"/>
                <a:cs typeface="+mn-lt"/>
              </a:rPr>
              <a:t>Giving suggestions to the users to go to the questioners provide by our proposed app</a:t>
            </a:r>
            <a:endParaRPr lang="en-US" dirty="0">
              <a:solidFill>
                <a:schemeClr val="tx1"/>
              </a:solidFill>
            </a:endParaRPr>
          </a:p>
          <a:p>
            <a:pPr algn="ctr"/>
            <a:endParaRPr lang="en-GB" dirty="0">
              <a:cs typeface="Calibri"/>
            </a:endParaRPr>
          </a:p>
        </p:txBody>
      </p:sp>
    </p:spTree>
    <p:extLst>
      <p:ext uri="{BB962C8B-B14F-4D97-AF65-F5344CB8AC3E}">
        <p14:creationId xmlns:p14="http://schemas.microsoft.com/office/powerpoint/2010/main" val="2817832551"/>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4FF7C5-6E7A-43C9-9726-713682CE1917}"/>
              </a:ext>
            </a:extLst>
          </p:cNvPr>
          <p:cNvSpPr>
            <a:spLocks noGrp="1"/>
          </p:cNvSpPr>
          <p:nvPr>
            <p:ph type="title"/>
          </p:nvPr>
        </p:nvSpPr>
        <p:spPr>
          <a:xfrm>
            <a:off x="699713" y="117410"/>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Research Methodology</a:t>
            </a:r>
          </a:p>
        </p:txBody>
      </p:sp>
      <p:pic>
        <p:nvPicPr>
          <p:cNvPr id="4" name="Picture 5" descr="Diagram&#10;&#10;Description automatically generated">
            <a:extLst>
              <a:ext uri="{FF2B5EF4-FFF2-40B4-BE49-F238E27FC236}">
                <a16:creationId xmlns:a16="http://schemas.microsoft.com/office/drawing/2014/main" id="{9E88F292-A746-4D0F-8090-5F73ACB54D25}"/>
              </a:ext>
            </a:extLst>
          </p:cNvPr>
          <p:cNvPicPr>
            <a:picLocks noChangeAspect="1"/>
          </p:cNvPicPr>
          <p:nvPr/>
        </p:nvPicPr>
        <p:blipFill>
          <a:blip r:embed="rId2"/>
          <a:stretch>
            <a:fillRect/>
          </a:stretch>
        </p:blipFill>
        <p:spPr>
          <a:xfrm>
            <a:off x="1143000" y="2059062"/>
            <a:ext cx="10325100" cy="4225776"/>
          </a:xfrm>
          <a:prstGeom prst="rect">
            <a:avLst/>
          </a:prstGeom>
        </p:spPr>
      </p:pic>
    </p:spTree>
    <p:extLst>
      <p:ext uri="{BB962C8B-B14F-4D97-AF65-F5344CB8AC3E}">
        <p14:creationId xmlns:p14="http://schemas.microsoft.com/office/powerpoint/2010/main" val="33421969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640D49-7E75-4E6B-A46C-5CF26884050C}"/>
              </a:ext>
            </a:extLst>
          </p:cNvPr>
          <p:cNvSpPr>
            <a:spLocks noGrp="1"/>
          </p:cNvSpPr>
          <p:nvPr>
            <p:ph idx="1"/>
          </p:nvPr>
        </p:nvSpPr>
        <p:spPr>
          <a:xfrm>
            <a:off x="838200" y="1825625"/>
            <a:ext cx="10515600" cy="1055688"/>
          </a:xfrm>
        </p:spPr>
        <p:txBody>
          <a:bodyPr vert="horz" lIns="91440" tIns="45720" rIns="91440" bIns="45720" rtlCol="0" anchor="t">
            <a:normAutofit fontScale="92500" lnSpcReduction="10000"/>
          </a:bodyPr>
          <a:lstStyle/>
          <a:p>
            <a:r>
              <a:rPr lang="en-US">
                <a:cs typeface="Calibri"/>
              </a:rPr>
              <a:t>Selected three </a:t>
            </a:r>
            <a:r>
              <a:rPr lang="en-US" dirty="0">
                <a:cs typeface="Calibri"/>
              </a:rPr>
              <a:t>algorithms</a:t>
            </a:r>
            <a:r>
              <a:rPr lang="en-US">
                <a:cs typeface="Calibri"/>
              </a:rPr>
              <a:t> (</a:t>
            </a:r>
            <a:r>
              <a:rPr lang="en-US" dirty="0">
                <a:cs typeface="Calibri"/>
              </a:rPr>
              <a:t>SVM, Autoencoder</a:t>
            </a:r>
            <a:r>
              <a:rPr lang="en-US">
                <a:cs typeface="Calibri"/>
              </a:rPr>
              <a:t> ,random forest classifier)show high accuracy </a:t>
            </a:r>
            <a:r>
              <a:rPr lang="en-US" dirty="0">
                <a:cs typeface="Calibri"/>
              </a:rPr>
              <a:t>than other algorithm that disease </a:t>
            </a:r>
            <a:r>
              <a:rPr lang="en-US">
                <a:cs typeface="Calibri"/>
              </a:rPr>
              <a:t>prediction researches</a:t>
            </a:r>
            <a:r>
              <a:rPr lang="en-US" dirty="0">
                <a:cs typeface="Calibri"/>
              </a:rPr>
              <a:t>.</a:t>
            </a:r>
            <a:endParaRPr lang="en-US" dirty="0" err="1"/>
          </a:p>
        </p:txBody>
      </p:sp>
      <p:sp>
        <p:nvSpPr>
          <p:cNvPr id="14" name="TextBox 1">
            <a:extLst>
              <a:ext uri="{FF2B5EF4-FFF2-40B4-BE49-F238E27FC236}">
                <a16:creationId xmlns:a16="http://schemas.microsoft.com/office/drawing/2014/main" id="{B1911DE6-AC2C-4782-B86D-E9543059628E}"/>
              </a:ext>
            </a:extLst>
          </p:cNvPr>
          <p:cNvSpPr txBox="1"/>
          <p:nvPr/>
        </p:nvSpPr>
        <p:spPr>
          <a:xfrm>
            <a:off x="580571" y="246148"/>
            <a:ext cx="8162472" cy="882442"/>
          </a:xfrm>
          <a:prstGeom prst="rect">
            <a:avLst/>
          </a:prstGeom>
        </p:spPr>
        <p:txBody>
          <a:bodyPr vert="horz" lIns="91440" tIns="45720" rIns="91440" bIns="45720" rtlCol="0" anchor="b">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Bef>
                <a:spcPct val="0"/>
              </a:spcBef>
              <a:spcAft>
                <a:spcPts val="600"/>
              </a:spcAft>
            </a:pPr>
            <a:r>
              <a:rPr lang="en-US" sz="4000" dirty="0">
                <a:ln w="0"/>
                <a:effectLst>
                  <a:outerShdw blurRad="38100" dist="19050" dir="2700000" algn="tl" rotWithShape="0">
                    <a:schemeClr val="dk1">
                      <a:alpha val="40000"/>
                    </a:schemeClr>
                  </a:outerShdw>
                </a:effectLst>
                <a:latin typeface="+mj-lt"/>
                <a:ea typeface="+mj-ea"/>
                <a:cs typeface="+mj-cs"/>
              </a:rPr>
              <a:t>Why Train 3</a:t>
            </a:r>
            <a:r>
              <a:rPr lang="en-US" sz="4000" dirty="0">
                <a:ln w="0"/>
                <a:effectLst>
                  <a:outerShdw blurRad="38100" dist="19050" dir="2700000" algn="tl" rotWithShape="0">
                    <a:prstClr val="black">
                      <a:alpha val="40000"/>
                    </a:prstClr>
                  </a:outerShdw>
                </a:effectLst>
                <a:latin typeface="+mj-lt"/>
                <a:ea typeface="+mj-ea"/>
                <a:cs typeface="+mj-cs"/>
              </a:rPr>
              <a:t> Algorithms  </a:t>
            </a:r>
            <a:r>
              <a:rPr lang="en-US" sz="4000" dirty="0">
                <a:latin typeface="+mj-lt"/>
                <a:ea typeface="+mj-ea"/>
                <a:cs typeface="+mj-cs"/>
              </a:rPr>
              <a:t>?</a:t>
            </a:r>
          </a:p>
        </p:txBody>
      </p:sp>
      <p:graphicFrame>
        <p:nvGraphicFramePr>
          <p:cNvPr id="6" name="Table 6">
            <a:extLst>
              <a:ext uri="{FF2B5EF4-FFF2-40B4-BE49-F238E27FC236}">
                <a16:creationId xmlns:a16="http://schemas.microsoft.com/office/drawing/2014/main" id="{05E3FB27-57A6-4926-ABC6-A176865B4C68}"/>
              </a:ext>
            </a:extLst>
          </p:cNvPr>
          <p:cNvGraphicFramePr>
            <a:graphicFrameLocks noGrp="1"/>
          </p:cNvGraphicFramePr>
          <p:nvPr>
            <p:extLst>
              <p:ext uri="{D42A27DB-BD31-4B8C-83A1-F6EECF244321}">
                <p14:modId xmlns:p14="http://schemas.microsoft.com/office/powerpoint/2010/main" val="2331579075"/>
              </p:ext>
            </p:extLst>
          </p:nvPr>
        </p:nvGraphicFramePr>
        <p:xfrm>
          <a:off x="1811655" y="3198876"/>
          <a:ext cx="8168637" cy="2392679"/>
        </p:xfrm>
        <a:graphic>
          <a:graphicData uri="http://schemas.openxmlformats.org/drawingml/2006/table">
            <a:tbl>
              <a:tblPr firstRow="1" bandRow="1">
                <a:tableStyleId>{5C22544A-7EE6-4342-B048-85BDC9FD1C3A}</a:tableStyleId>
              </a:tblPr>
              <a:tblGrid>
                <a:gridCol w="2722879">
                  <a:extLst>
                    <a:ext uri="{9D8B030D-6E8A-4147-A177-3AD203B41FA5}">
                      <a16:colId xmlns:a16="http://schemas.microsoft.com/office/drawing/2014/main" val="658094965"/>
                    </a:ext>
                  </a:extLst>
                </a:gridCol>
                <a:gridCol w="2722879">
                  <a:extLst>
                    <a:ext uri="{9D8B030D-6E8A-4147-A177-3AD203B41FA5}">
                      <a16:colId xmlns:a16="http://schemas.microsoft.com/office/drawing/2014/main" val="4285329987"/>
                    </a:ext>
                  </a:extLst>
                </a:gridCol>
                <a:gridCol w="2722879">
                  <a:extLst>
                    <a:ext uri="{9D8B030D-6E8A-4147-A177-3AD203B41FA5}">
                      <a16:colId xmlns:a16="http://schemas.microsoft.com/office/drawing/2014/main" val="706982271"/>
                    </a:ext>
                  </a:extLst>
                </a:gridCol>
              </a:tblGrid>
              <a:tr h="370840">
                <a:tc>
                  <a:txBody>
                    <a:bodyPr/>
                    <a:lstStyle/>
                    <a:p>
                      <a:pPr lvl="0">
                        <a:buNone/>
                      </a:pPr>
                      <a:r>
                        <a:rPr lang="en-US"/>
                        <a:t>Disease</a:t>
                      </a:r>
                      <a:endParaRPr lang="en-US" dirty="0"/>
                    </a:p>
                  </a:txBody>
                  <a:tcPr/>
                </a:tc>
                <a:tc>
                  <a:txBody>
                    <a:bodyPr/>
                    <a:lstStyle/>
                    <a:p>
                      <a:pPr lvl="0">
                        <a:buNone/>
                      </a:pPr>
                      <a:r>
                        <a:rPr lang="en-US"/>
                        <a:t>Algorithm</a:t>
                      </a:r>
                      <a:endParaRPr lang="en-US" dirty="0"/>
                    </a:p>
                  </a:txBody>
                  <a:tcPr/>
                </a:tc>
                <a:tc>
                  <a:txBody>
                    <a:bodyPr/>
                    <a:lstStyle/>
                    <a:p>
                      <a:r>
                        <a:rPr lang="en-US"/>
                        <a:t>Accuracy Level </a:t>
                      </a:r>
                      <a:endParaRPr lang="en-US" dirty="0"/>
                    </a:p>
                  </a:txBody>
                  <a:tcPr/>
                </a:tc>
                <a:extLst>
                  <a:ext uri="{0D108BD9-81ED-4DB2-BD59-A6C34878D82A}">
                    <a16:rowId xmlns:a16="http://schemas.microsoft.com/office/drawing/2014/main" val="3773257432"/>
                  </a:ext>
                </a:extLst>
              </a:tr>
              <a:tr h="370839">
                <a:tc>
                  <a:txBody>
                    <a:bodyPr/>
                    <a:lstStyle/>
                    <a:p>
                      <a:pPr lvl="0">
                        <a:buNone/>
                      </a:pPr>
                      <a:r>
                        <a:rPr lang="en" sz="1800" b="0" i="0" u="none" strike="noStrike" noProof="0">
                          <a:latin typeface="Calibri"/>
                        </a:rPr>
                        <a:t>[2]</a:t>
                      </a:r>
                      <a:r>
                        <a:rPr lang="en" sz="1800" b="0" i="0" u="none" strike="noStrike" noProof="0"/>
                        <a:t>tuberculosis </a:t>
                      </a:r>
                    </a:p>
                  </a:txBody>
                  <a:tcPr/>
                </a:tc>
                <a:tc>
                  <a:txBody>
                    <a:bodyPr/>
                    <a:lstStyle/>
                    <a:p>
                      <a:pPr lvl="0">
                        <a:buNone/>
                      </a:pPr>
                      <a:r>
                        <a:rPr lang="en-US"/>
                        <a:t>SVM</a:t>
                      </a:r>
                      <a:endParaRPr lang="en-US" dirty="0"/>
                    </a:p>
                  </a:txBody>
                  <a:tcPr/>
                </a:tc>
                <a:tc>
                  <a:txBody>
                    <a:bodyPr/>
                    <a:lstStyle/>
                    <a:p>
                      <a:pPr lvl="0">
                        <a:buNone/>
                      </a:pPr>
                      <a:r>
                        <a:rPr lang="en" sz="1800" b="0" i="0" u="none" strike="noStrike" noProof="0">
                          <a:latin typeface="Calibri"/>
                        </a:rPr>
                        <a:t>98.7%. </a:t>
                      </a:r>
                      <a:endParaRPr lang="en" sz="1800" b="0" i="0" u="none" strike="noStrike" noProof="0"/>
                    </a:p>
                  </a:txBody>
                  <a:tcPr/>
                </a:tc>
                <a:extLst>
                  <a:ext uri="{0D108BD9-81ED-4DB2-BD59-A6C34878D82A}">
                    <a16:rowId xmlns:a16="http://schemas.microsoft.com/office/drawing/2014/main" val="1953873944"/>
                  </a:ext>
                </a:extLst>
              </a:tr>
              <a:tr h="370840">
                <a:tc>
                  <a:txBody>
                    <a:bodyPr/>
                    <a:lstStyle/>
                    <a:p>
                      <a:pPr lvl="0">
                        <a:buNone/>
                      </a:pPr>
                      <a:r>
                        <a:rPr lang="en" sz="1800" b="0" i="0" u="none" strike="noStrike" noProof="0">
                          <a:latin typeface="Calibri"/>
                        </a:rPr>
                        <a:t> </a:t>
                      </a:r>
                      <a:r>
                        <a:rPr lang="en" sz="1800" b="0" i="0" u="none" strike="noStrike" noProof="0"/>
                        <a:t>[3]</a:t>
                      </a:r>
                      <a:r>
                        <a:rPr lang="en" sz="1800" b="0" i="0" u="none" strike="noStrike" noProof="0">
                          <a:latin typeface="Calibri"/>
                        </a:rPr>
                        <a:t>Tuberculosis</a:t>
                      </a:r>
                      <a:endParaRPr lang="en-US"/>
                    </a:p>
                  </a:txBody>
                  <a:tcPr/>
                </a:tc>
                <a:tc>
                  <a:txBody>
                    <a:bodyPr/>
                    <a:lstStyle/>
                    <a:p>
                      <a:pPr lvl="0">
                        <a:buNone/>
                      </a:pPr>
                      <a:r>
                        <a:rPr lang="en-US" sz="1800" b="0" i="0" u="none" strike="noStrike" noProof="0">
                          <a:latin typeface="Calibri"/>
                        </a:rPr>
                        <a:t>SVM</a:t>
                      </a:r>
                      <a:endParaRPr lang="en-US" sz="1800" b="0" i="0" u="none" strike="noStrike" noProof="0" dirty="0">
                        <a:latin typeface="Calibri"/>
                      </a:endParaRPr>
                    </a:p>
                  </a:txBody>
                  <a:tcPr/>
                </a:tc>
                <a:tc>
                  <a:txBody>
                    <a:bodyPr/>
                    <a:lstStyle/>
                    <a:p>
                      <a:pPr lvl="0">
                        <a:buNone/>
                      </a:pPr>
                      <a:r>
                        <a:rPr lang="en" sz="1800" b="0" i="0" u="none" strike="noStrike" noProof="0"/>
                        <a:t>96.68% </a:t>
                      </a:r>
                      <a:endParaRPr lang="en-US"/>
                    </a:p>
                  </a:txBody>
                  <a:tcPr/>
                </a:tc>
                <a:extLst>
                  <a:ext uri="{0D108BD9-81ED-4DB2-BD59-A6C34878D82A}">
                    <a16:rowId xmlns:a16="http://schemas.microsoft.com/office/drawing/2014/main" val="547195124"/>
                  </a:ext>
                </a:extLst>
              </a:tr>
              <a:tr h="370840">
                <a:tc>
                  <a:txBody>
                    <a:bodyPr/>
                    <a:lstStyle/>
                    <a:p>
                      <a:pPr lvl="0">
                        <a:buNone/>
                      </a:pPr>
                      <a:r>
                        <a:rPr lang="en-US" sz="1800" b="0" i="0" u="none" strike="noStrike" noProof="0">
                          <a:latin typeface="Calibri"/>
                        </a:rPr>
                        <a:t>[1] </a:t>
                      </a:r>
                      <a:r>
                        <a:rPr lang="en-US" sz="1800" b="0" i="0" u="none" strike="noStrike" noProof="0"/>
                        <a:t>tuberculosis and pneumonia prediction</a:t>
                      </a:r>
                      <a:endParaRPr lang="en-US" dirty="0"/>
                    </a:p>
                  </a:txBody>
                  <a:tcPr/>
                </a:tc>
                <a:tc>
                  <a:txBody>
                    <a:bodyPr/>
                    <a:lstStyle/>
                    <a:p>
                      <a:pPr lvl="0">
                        <a:buNone/>
                      </a:pPr>
                      <a:r>
                        <a:rPr lang="en-US" sz="1800" b="0" i="0" u="none" strike="noStrike" noProof="0">
                          <a:latin typeface="Calibri"/>
                        </a:rPr>
                        <a:t>Random forest </a:t>
                      </a:r>
                      <a:r>
                        <a:rPr lang="en-US" sz="1800" b="0" i="0" u="none" strike="noStrike" noProof="0"/>
                        <a:t>classifier</a:t>
                      </a:r>
                      <a:endParaRPr lang="en-US" dirty="0"/>
                    </a:p>
                  </a:txBody>
                  <a:tcPr/>
                </a:tc>
                <a:tc>
                  <a:txBody>
                    <a:bodyPr/>
                    <a:lstStyle/>
                    <a:p>
                      <a:pPr lvl="0">
                        <a:buNone/>
                      </a:pPr>
                      <a:r>
                        <a:rPr lang="en-US" sz="1800" b="0" i="0" u="none" strike="noStrike" noProof="0">
                          <a:latin typeface="Calibri"/>
                        </a:rPr>
                        <a:t>97.64% </a:t>
                      </a:r>
                      <a:endParaRPr lang="en-US"/>
                    </a:p>
                  </a:txBody>
                  <a:tcPr/>
                </a:tc>
                <a:extLst>
                  <a:ext uri="{0D108BD9-81ED-4DB2-BD59-A6C34878D82A}">
                    <a16:rowId xmlns:a16="http://schemas.microsoft.com/office/drawing/2014/main" val="2457360710"/>
                  </a:ext>
                </a:extLst>
              </a:tr>
              <a:tr h="370840">
                <a:tc>
                  <a:txBody>
                    <a:bodyPr/>
                    <a:lstStyle/>
                    <a:p>
                      <a:pPr lvl="0">
                        <a:buNone/>
                      </a:pPr>
                      <a:r>
                        <a:rPr lang="en-US" sz="1800" b="0" i="0" u="none" strike="noStrike" noProof="0">
                          <a:latin typeface="Calibri"/>
                        </a:rPr>
                        <a:t>[4] </a:t>
                      </a:r>
                      <a:r>
                        <a:rPr lang="en-US" sz="1800" b="0" i="0" u="none" strike="noStrike" noProof="0"/>
                        <a:t>Fatality Prediction of COVID-19 </a:t>
                      </a:r>
                      <a:endParaRPr lang="en-US"/>
                    </a:p>
                  </a:txBody>
                  <a:tcPr/>
                </a:tc>
                <a:tc>
                  <a:txBody>
                    <a:bodyPr/>
                    <a:lstStyle/>
                    <a:p>
                      <a:pPr lvl="0">
                        <a:buNone/>
                      </a:pPr>
                      <a:r>
                        <a:rPr lang="en-US" sz="1800" b="0" i="0" u="none" strike="noStrike" noProof="0">
                          <a:latin typeface="Calibri"/>
                        </a:rPr>
                        <a:t>Autoencoder </a:t>
                      </a:r>
                      <a:endParaRPr lang="en-US"/>
                    </a:p>
                  </a:txBody>
                  <a:tcPr/>
                </a:tc>
                <a:tc>
                  <a:txBody>
                    <a:bodyPr/>
                    <a:lstStyle/>
                    <a:p>
                      <a:pPr lvl="0">
                        <a:buNone/>
                      </a:pPr>
                      <a:r>
                        <a:rPr lang="en-US" sz="1800" b="0" i="0" u="none" strike="noStrike" noProof="0">
                          <a:latin typeface="Calibri"/>
                        </a:rPr>
                        <a:t>97% </a:t>
                      </a:r>
                      <a:endParaRPr lang="en-US"/>
                    </a:p>
                  </a:txBody>
                  <a:tcPr/>
                </a:tc>
                <a:extLst>
                  <a:ext uri="{0D108BD9-81ED-4DB2-BD59-A6C34878D82A}">
                    <a16:rowId xmlns:a16="http://schemas.microsoft.com/office/drawing/2014/main" val="4121839185"/>
                  </a:ext>
                </a:extLst>
              </a:tr>
            </a:tbl>
          </a:graphicData>
        </a:graphic>
      </p:graphicFrame>
    </p:spTree>
    <p:extLst>
      <p:ext uri="{BB962C8B-B14F-4D97-AF65-F5344CB8AC3E}">
        <p14:creationId xmlns:p14="http://schemas.microsoft.com/office/powerpoint/2010/main" val="26959585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AB09A6-808B-4CB9-9389-686AAEAA86BC}"/>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a:solidFill>
                  <a:srgbClr val="FFFFFF"/>
                </a:solidFill>
                <a:cs typeface="Calibri Light"/>
              </a:rPr>
              <a:t>System Diagram</a:t>
            </a:r>
            <a:endParaRPr lang="en-US" sz="4000" kern="1200" dirty="0">
              <a:solidFill>
                <a:srgbClr val="FFFFFF"/>
              </a:solidFill>
              <a:latin typeface="+mj-lt"/>
              <a:cs typeface="Calibri Light"/>
            </a:endParaRPr>
          </a:p>
        </p:txBody>
      </p:sp>
      <p:pic>
        <p:nvPicPr>
          <p:cNvPr id="4" name="Picture 4" descr="Diagram&#10;&#10;Description automatically generated">
            <a:extLst>
              <a:ext uri="{FF2B5EF4-FFF2-40B4-BE49-F238E27FC236}">
                <a16:creationId xmlns:a16="http://schemas.microsoft.com/office/drawing/2014/main" id="{1333EDAE-A61F-40DD-8FB0-E01BC771A3E7}"/>
              </a:ext>
            </a:extLst>
          </p:cNvPr>
          <p:cNvPicPr>
            <a:picLocks noChangeAspect="1"/>
          </p:cNvPicPr>
          <p:nvPr/>
        </p:nvPicPr>
        <p:blipFill>
          <a:blip r:embed="rId2"/>
          <a:stretch>
            <a:fillRect/>
          </a:stretch>
        </p:blipFill>
        <p:spPr>
          <a:xfrm>
            <a:off x="2877671" y="1823033"/>
            <a:ext cx="6544234" cy="4816615"/>
          </a:xfrm>
          <a:prstGeom prst="rect">
            <a:avLst/>
          </a:prstGeom>
        </p:spPr>
      </p:pic>
    </p:spTree>
    <p:extLst>
      <p:ext uri="{BB962C8B-B14F-4D97-AF65-F5344CB8AC3E}">
        <p14:creationId xmlns:p14="http://schemas.microsoft.com/office/powerpoint/2010/main" val="37477385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736619-476B-4580-98E0-60001D9DBF3F}"/>
              </a:ext>
            </a:extLst>
          </p:cNvPr>
          <p:cNvSpPr>
            <a:spLocks noGrp="1"/>
          </p:cNvSpPr>
          <p:nvPr>
            <p:ph type="title"/>
          </p:nvPr>
        </p:nvSpPr>
        <p:spPr>
          <a:xfrm>
            <a:off x="699713" y="248038"/>
            <a:ext cx="10064096" cy="1159200"/>
          </a:xfrm>
        </p:spPr>
        <p:txBody>
          <a:bodyPr vert="horz" lIns="91440" tIns="45720" rIns="91440" bIns="45720" rtlCol="0" anchor="ctr">
            <a:normAutofit fontScale="90000"/>
          </a:bodyPr>
          <a:lstStyle/>
          <a:p>
            <a:r>
              <a:rPr lang="en-US" sz="4000" kern="1200">
                <a:solidFill>
                  <a:srgbClr val="FFFFFF"/>
                </a:solidFill>
                <a:latin typeface="+mj-lt"/>
                <a:ea typeface="+mj-ea"/>
                <a:cs typeface="+mj-cs"/>
              </a:rPr>
              <a:t>Technologies</a:t>
            </a:r>
            <a:r>
              <a:rPr lang="en-US" sz="4000">
                <a:solidFill>
                  <a:srgbClr val="FFFFFF"/>
                </a:solidFill>
              </a:rPr>
              <a:t>, Algorithms , Programming Languages</a:t>
            </a:r>
            <a:endParaRPr lang="en-US" sz="4000" kern="1200" dirty="0">
              <a:solidFill>
                <a:srgbClr val="FFFFFF"/>
              </a:solidFill>
              <a:latin typeface="+mj-lt"/>
              <a:ea typeface="+mj-ea"/>
              <a:cs typeface="+mj-cs"/>
            </a:endParaRPr>
          </a:p>
        </p:txBody>
      </p:sp>
      <p:sp>
        <p:nvSpPr>
          <p:cNvPr id="5" name="TextBox 4">
            <a:extLst>
              <a:ext uri="{FF2B5EF4-FFF2-40B4-BE49-F238E27FC236}">
                <a16:creationId xmlns:a16="http://schemas.microsoft.com/office/drawing/2014/main" id="{C112FF4D-F8CB-4204-B9C0-54F44A4A39FC}"/>
              </a:ext>
            </a:extLst>
          </p:cNvPr>
          <p:cNvSpPr txBox="1"/>
          <p:nvPr/>
        </p:nvSpPr>
        <p:spPr>
          <a:xfrm>
            <a:off x="949077" y="1755322"/>
            <a:ext cx="5908017" cy="5416868"/>
          </a:xfrm>
          <a:prstGeom prst="rect">
            <a:avLst/>
          </a:prstGeom>
          <a:noFill/>
        </p:spPr>
        <p:txBody>
          <a:bodyPr wrap="square" lIns="91440" tIns="45720" rIns="91440" bIns="45720" rtlCol="0" anchor="t">
            <a:spAutoFit/>
          </a:bodyPr>
          <a:lstStyle/>
          <a:p>
            <a:r>
              <a:rPr lang="en-US" sz="2800" b="1" dirty="0">
                <a:ea typeface="+mn-lt"/>
                <a:cs typeface="+mn-lt"/>
              </a:rPr>
              <a:t>Technology</a:t>
            </a:r>
            <a:endParaRPr lang="en-US" sz="2800" b="1" dirty="0">
              <a:cs typeface="Calibri"/>
            </a:endParaRPr>
          </a:p>
          <a:p>
            <a:pPr marL="914400" lvl="1" indent="-457200">
              <a:buFont typeface="Arial"/>
              <a:buChar char="•"/>
            </a:pPr>
            <a:r>
              <a:rPr lang="en-US" sz="2400" dirty="0">
                <a:ea typeface="+mn-lt"/>
                <a:cs typeface="+mn-lt"/>
              </a:rPr>
              <a:t>TensorFlow </a:t>
            </a:r>
            <a:endParaRPr lang="en-US" sz="2400" dirty="0">
              <a:cs typeface="Calibri" panose="020F0502020204030204"/>
            </a:endParaRPr>
          </a:p>
          <a:p>
            <a:pPr marL="914400" lvl="1" indent="-457200">
              <a:buFont typeface="Arial"/>
              <a:buChar char="•"/>
            </a:pPr>
            <a:r>
              <a:rPr lang="en-US" sz="2400" dirty="0">
                <a:ea typeface="+mn-lt"/>
                <a:cs typeface="+mn-lt"/>
              </a:rPr>
              <a:t>Google Calab  </a:t>
            </a:r>
          </a:p>
          <a:p>
            <a:pPr marL="914400" lvl="1" indent="-457200">
              <a:buFont typeface="Arial"/>
              <a:buChar char="•"/>
            </a:pPr>
            <a:r>
              <a:rPr lang="en-US" sz="2400" dirty="0">
                <a:latin typeface="Calibri"/>
                <a:ea typeface="+mn-lt"/>
                <a:cs typeface="Times New Roman"/>
              </a:rPr>
              <a:t>Android Studio</a:t>
            </a:r>
            <a:r>
              <a:rPr lang="en-US" sz="2400" b="1" dirty="0">
                <a:latin typeface="Times New Roman"/>
                <a:ea typeface="+mn-lt"/>
                <a:cs typeface="Times New Roman"/>
              </a:rPr>
              <a:t> </a:t>
            </a:r>
          </a:p>
          <a:p>
            <a:pPr marL="914400" lvl="1" indent="-457200">
              <a:buFont typeface="Arial"/>
              <a:buChar char="•"/>
            </a:pPr>
            <a:r>
              <a:rPr lang="en-US" sz="2400" dirty="0">
                <a:latin typeface="Calibri"/>
                <a:ea typeface="+mn-lt"/>
                <a:cs typeface="Times New Roman"/>
              </a:rPr>
              <a:t>GitHub</a:t>
            </a:r>
          </a:p>
          <a:p>
            <a:r>
              <a:rPr lang="en-US" sz="2800" b="1" dirty="0">
                <a:ea typeface="+mn-lt"/>
                <a:cs typeface="+mn-lt"/>
              </a:rPr>
              <a:t>Algorithms</a:t>
            </a:r>
            <a:endParaRPr lang="en-US" sz="2800" b="1" dirty="0">
              <a:cs typeface="Calibri"/>
            </a:endParaRPr>
          </a:p>
          <a:p>
            <a:pPr marL="914400" lvl="1" indent="-457200">
              <a:buFont typeface="Arial"/>
              <a:buChar char="•"/>
            </a:pPr>
            <a:r>
              <a:rPr lang="en-US" sz="2400" dirty="0">
                <a:ea typeface="+mn-lt"/>
                <a:cs typeface="+mn-lt"/>
              </a:rPr>
              <a:t>Random forest </a:t>
            </a:r>
            <a:endParaRPr lang="en-US" sz="2400" dirty="0">
              <a:cs typeface="Calibri" panose="020F0502020204030204"/>
            </a:endParaRPr>
          </a:p>
          <a:p>
            <a:pPr marL="914400" lvl="1" indent="-457200">
              <a:buFont typeface="Arial"/>
              <a:buChar char="•"/>
            </a:pPr>
            <a:r>
              <a:rPr lang="en-US" sz="2400" dirty="0">
                <a:ea typeface="+mn-lt"/>
                <a:cs typeface="+mn-lt"/>
              </a:rPr>
              <a:t>Auto-encoder</a:t>
            </a:r>
            <a:endParaRPr lang="en-US" sz="2400" dirty="0">
              <a:cs typeface="Calibri" panose="020F0502020204030204"/>
            </a:endParaRPr>
          </a:p>
          <a:p>
            <a:pPr marL="914400" lvl="1" indent="-457200">
              <a:buFont typeface="Arial"/>
              <a:buChar char="•"/>
            </a:pPr>
            <a:r>
              <a:rPr lang="en-US" sz="2400" dirty="0">
                <a:ea typeface="+mn-lt"/>
                <a:cs typeface="+mn-lt"/>
              </a:rPr>
              <a:t>Support Vector Machine (SVM)</a:t>
            </a:r>
            <a:endParaRPr lang="en-US" sz="2400" dirty="0">
              <a:cs typeface="Calibri" panose="020F0502020204030204"/>
            </a:endParaRPr>
          </a:p>
          <a:p>
            <a:r>
              <a:rPr lang="en-US" sz="2800" b="1" dirty="0">
                <a:ea typeface="+mn-lt"/>
                <a:cs typeface="+mn-lt"/>
              </a:rPr>
              <a:t>Programming language</a:t>
            </a:r>
            <a:endParaRPr lang="en-US" sz="2800" b="1" dirty="0">
              <a:cs typeface="Calibri"/>
            </a:endParaRPr>
          </a:p>
          <a:p>
            <a:pPr marL="914400" lvl="1" indent="-457200">
              <a:buFont typeface="Arial"/>
              <a:buChar char="•"/>
            </a:pPr>
            <a:r>
              <a:rPr lang="en-US" sz="2400" dirty="0">
                <a:ea typeface="+mn-lt"/>
                <a:cs typeface="+mn-lt"/>
              </a:rPr>
              <a:t>Python</a:t>
            </a:r>
            <a:endParaRPr lang="en-US" sz="2400" dirty="0">
              <a:cs typeface="Calibri" panose="020F0502020204030204"/>
            </a:endParaRPr>
          </a:p>
          <a:p>
            <a:pPr marL="914400" lvl="1" indent="-457200">
              <a:buFont typeface="Arial"/>
              <a:buChar char="•"/>
            </a:pPr>
            <a:r>
              <a:rPr lang="en-US" sz="2400" dirty="0">
                <a:ea typeface="+mn-lt"/>
                <a:cs typeface="+mn-lt"/>
              </a:rPr>
              <a:t>Java Script</a:t>
            </a:r>
            <a:endParaRPr lang="en-US" sz="2400" dirty="0">
              <a:cs typeface="Calibri" panose="020F0502020204030204"/>
            </a:endParaRPr>
          </a:p>
          <a:p>
            <a:endParaRPr lang="en-US" sz="2800" dirty="0">
              <a:solidFill>
                <a:schemeClr val="tx2">
                  <a:lumMod val="75000"/>
                </a:schemeClr>
              </a:solidFill>
              <a:cs typeface="Calibri"/>
            </a:endParaRPr>
          </a:p>
          <a:p>
            <a:endParaRPr lang="en-US" dirty="0"/>
          </a:p>
        </p:txBody>
      </p:sp>
      <p:pic>
        <p:nvPicPr>
          <p:cNvPr id="10" name="Google Shape;1081;gc3fd8bfa46_0_356">
            <a:extLst>
              <a:ext uri="{FF2B5EF4-FFF2-40B4-BE49-F238E27FC236}">
                <a16:creationId xmlns:a16="http://schemas.microsoft.com/office/drawing/2014/main" id="{D69C4297-F10E-4591-B065-E0D970B832F1}"/>
              </a:ext>
            </a:extLst>
          </p:cNvPr>
          <p:cNvPicPr preferRelativeResize="0"/>
          <p:nvPr/>
        </p:nvPicPr>
        <p:blipFill>
          <a:blip r:embed="rId2">
            <a:alphaModFix/>
          </a:blip>
          <a:stretch>
            <a:fillRect/>
          </a:stretch>
        </p:blipFill>
        <p:spPr>
          <a:xfrm>
            <a:off x="10452281" y="4665278"/>
            <a:ext cx="1239100" cy="1239100"/>
          </a:xfrm>
          <a:prstGeom prst="rect">
            <a:avLst/>
          </a:prstGeom>
          <a:noFill/>
          <a:ln>
            <a:noFill/>
          </a:ln>
        </p:spPr>
      </p:pic>
      <p:pic>
        <p:nvPicPr>
          <p:cNvPr id="14" name="Google Shape;1083;gc3fd8bfa46_0_356">
            <a:extLst>
              <a:ext uri="{FF2B5EF4-FFF2-40B4-BE49-F238E27FC236}">
                <a16:creationId xmlns:a16="http://schemas.microsoft.com/office/drawing/2014/main" id="{45C03EE3-7B5F-40F4-BDD2-1E884E6E4D4D}"/>
              </a:ext>
            </a:extLst>
          </p:cNvPr>
          <p:cNvPicPr preferRelativeResize="0"/>
          <p:nvPr/>
        </p:nvPicPr>
        <p:blipFill>
          <a:blip r:embed="rId3">
            <a:alphaModFix/>
          </a:blip>
          <a:stretch>
            <a:fillRect/>
          </a:stretch>
        </p:blipFill>
        <p:spPr>
          <a:xfrm>
            <a:off x="8235737" y="5128330"/>
            <a:ext cx="1180650" cy="1180650"/>
          </a:xfrm>
          <a:prstGeom prst="rect">
            <a:avLst/>
          </a:prstGeom>
          <a:noFill/>
          <a:ln>
            <a:noFill/>
          </a:ln>
        </p:spPr>
      </p:pic>
      <p:pic>
        <p:nvPicPr>
          <p:cNvPr id="3" name="Picture 3" descr="Logo&#10;&#10;Description automatically generated">
            <a:extLst>
              <a:ext uri="{FF2B5EF4-FFF2-40B4-BE49-F238E27FC236}">
                <a16:creationId xmlns:a16="http://schemas.microsoft.com/office/drawing/2014/main" id="{A4E50532-9F5A-4789-8B76-9C8071B16336}"/>
              </a:ext>
            </a:extLst>
          </p:cNvPr>
          <p:cNvPicPr>
            <a:picLocks noChangeAspect="1"/>
          </p:cNvPicPr>
          <p:nvPr/>
        </p:nvPicPr>
        <p:blipFill>
          <a:blip r:embed="rId4"/>
          <a:stretch>
            <a:fillRect/>
          </a:stretch>
        </p:blipFill>
        <p:spPr>
          <a:xfrm>
            <a:off x="7454611" y="3381746"/>
            <a:ext cx="2743200" cy="1212523"/>
          </a:xfrm>
          <a:prstGeom prst="rect">
            <a:avLst/>
          </a:prstGeom>
        </p:spPr>
      </p:pic>
      <p:pic>
        <p:nvPicPr>
          <p:cNvPr id="4" name="Picture 5" descr="Logo, company name&#10;&#10;Description automatically generated">
            <a:extLst>
              <a:ext uri="{FF2B5EF4-FFF2-40B4-BE49-F238E27FC236}">
                <a16:creationId xmlns:a16="http://schemas.microsoft.com/office/drawing/2014/main" id="{BE31B70E-3BED-4592-AF99-C04D244210EC}"/>
              </a:ext>
            </a:extLst>
          </p:cNvPr>
          <p:cNvPicPr>
            <a:picLocks noChangeAspect="1"/>
          </p:cNvPicPr>
          <p:nvPr/>
        </p:nvPicPr>
        <p:blipFill>
          <a:blip r:embed="rId5"/>
          <a:stretch>
            <a:fillRect/>
          </a:stretch>
        </p:blipFill>
        <p:spPr>
          <a:xfrm>
            <a:off x="6951023" y="1807830"/>
            <a:ext cx="2743200" cy="1658963"/>
          </a:xfrm>
          <a:prstGeom prst="rect">
            <a:avLst/>
          </a:prstGeom>
        </p:spPr>
      </p:pic>
    </p:spTree>
    <p:extLst>
      <p:ext uri="{BB962C8B-B14F-4D97-AF65-F5344CB8AC3E}">
        <p14:creationId xmlns:p14="http://schemas.microsoft.com/office/powerpoint/2010/main" val="32497793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AB09A6-808B-4CB9-9389-686AAEAA86BC}"/>
              </a:ext>
            </a:extLst>
          </p:cNvPr>
          <p:cNvSpPr>
            <a:spLocks noGrp="1"/>
          </p:cNvSpPr>
          <p:nvPr>
            <p:ph type="title"/>
          </p:nvPr>
        </p:nvSpPr>
        <p:spPr>
          <a:xfrm>
            <a:off x="1371599" y="294538"/>
            <a:ext cx="9895951" cy="1033669"/>
          </a:xfrm>
        </p:spPr>
        <p:txBody>
          <a:bodyPr vert="horz" lIns="91440" tIns="45720" rIns="91440" bIns="45720" rtlCol="0" anchor="ctr">
            <a:normAutofit/>
          </a:bodyPr>
          <a:lstStyle/>
          <a:p>
            <a:r>
              <a:rPr lang="en-US" sz="4000" kern="1200" dirty="0">
                <a:solidFill>
                  <a:srgbClr val="FFFFFF"/>
                </a:solidFill>
                <a:latin typeface="+mj-lt"/>
                <a:ea typeface="+mj-ea"/>
                <a:cs typeface="+mj-cs"/>
              </a:rPr>
              <a:t>Requirements</a:t>
            </a:r>
          </a:p>
        </p:txBody>
      </p:sp>
      <p:sp>
        <p:nvSpPr>
          <p:cNvPr id="4" name="TextBox 3">
            <a:extLst>
              <a:ext uri="{FF2B5EF4-FFF2-40B4-BE49-F238E27FC236}">
                <a16:creationId xmlns:a16="http://schemas.microsoft.com/office/drawing/2014/main" id="{55C8E05C-D4BC-48D5-8ABC-0B2D7472FC74}"/>
              </a:ext>
            </a:extLst>
          </p:cNvPr>
          <p:cNvSpPr txBox="1"/>
          <p:nvPr/>
        </p:nvSpPr>
        <p:spPr>
          <a:xfrm>
            <a:off x="1371599" y="2318197"/>
            <a:ext cx="9724031" cy="368335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700" b="1" dirty="0"/>
              <a:t>System </a:t>
            </a:r>
            <a:endParaRPr lang="en-US" sz="1700" dirty="0"/>
          </a:p>
          <a:p>
            <a:pPr lvl="1" indent="-228600">
              <a:lnSpc>
                <a:spcPct val="90000"/>
              </a:lnSpc>
              <a:spcAft>
                <a:spcPts val="600"/>
              </a:spcAft>
              <a:buFont typeface="Arial" panose="020B0604020202020204" pitchFamily="34" charset="0"/>
              <a:buChar char="•"/>
            </a:pPr>
            <a:r>
              <a:rPr lang="en-US" sz="1700" dirty="0"/>
              <a:t>Collection data using Questionnaire and form.</a:t>
            </a:r>
            <a:endParaRPr lang="en-US" sz="1700" dirty="0">
              <a:cs typeface="Calibri"/>
            </a:endParaRPr>
          </a:p>
          <a:p>
            <a:pPr lvl="1" indent="-228600">
              <a:lnSpc>
                <a:spcPct val="90000"/>
              </a:lnSpc>
              <a:spcAft>
                <a:spcPts val="600"/>
              </a:spcAft>
              <a:buFont typeface="Arial" panose="020B0604020202020204" pitchFamily="34" charset="0"/>
              <a:buChar char="•"/>
            </a:pPr>
            <a:r>
              <a:rPr lang="en-US" sz="1700" dirty="0"/>
              <a:t>Give high accuracy results.</a:t>
            </a:r>
            <a:endParaRPr lang="en-US" sz="1700" dirty="0">
              <a:cs typeface="Calibri"/>
            </a:endParaRPr>
          </a:p>
          <a:p>
            <a:pPr lvl="1" indent="-228600">
              <a:lnSpc>
                <a:spcPct val="90000"/>
              </a:lnSpc>
              <a:spcAft>
                <a:spcPts val="600"/>
              </a:spcAft>
              <a:buFont typeface="Arial" panose="020B0604020202020204" pitchFamily="34" charset="0"/>
              <a:buChar char="•"/>
            </a:pPr>
            <a:r>
              <a:rPr lang="en-US" sz="1700" dirty="0"/>
              <a:t>Get large data set to analyze.</a:t>
            </a:r>
            <a:endParaRPr lang="en-US" sz="1700" dirty="0">
              <a:cs typeface="Calibri"/>
            </a:endParaRPr>
          </a:p>
          <a:p>
            <a:pPr lvl="1" indent="-228600">
              <a:lnSpc>
                <a:spcPct val="90000"/>
              </a:lnSpc>
              <a:spcAft>
                <a:spcPts val="600"/>
              </a:spcAft>
              <a:buFont typeface="Arial" panose="020B0604020202020204" pitchFamily="34" charset="0"/>
              <a:buChar char="•"/>
            </a:pPr>
            <a:endParaRPr lang="en-US" sz="1700"/>
          </a:p>
          <a:p>
            <a:pPr indent="-228600">
              <a:lnSpc>
                <a:spcPct val="90000"/>
              </a:lnSpc>
              <a:spcAft>
                <a:spcPts val="600"/>
              </a:spcAft>
              <a:buFont typeface="Arial" panose="020B0604020202020204" pitchFamily="34" charset="0"/>
              <a:buChar char="•"/>
            </a:pPr>
            <a:r>
              <a:rPr lang="en-US" sz="1700" b="1" dirty="0"/>
              <a:t>Personnel</a:t>
            </a:r>
            <a:endParaRPr lang="en-US" sz="1700" b="1" dirty="0">
              <a:cs typeface="Calibri"/>
            </a:endParaRPr>
          </a:p>
          <a:p>
            <a:pPr lvl="1" indent="-228600">
              <a:lnSpc>
                <a:spcPct val="90000"/>
              </a:lnSpc>
              <a:spcAft>
                <a:spcPts val="600"/>
              </a:spcAft>
              <a:buFont typeface="Arial" panose="020B0604020202020204" pitchFamily="34" charset="0"/>
              <a:buChar char="•"/>
            </a:pPr>
            <a:r>
              <a:rPr lang="en-US" sz="1700" dirty="0"/>
              <a:t>User must enter the real symptoms, Gender and Age .</a:t>
            </a:r>
            <a:endParaRPr lang="en-US" sz="1700" dirty="0">
              <a:cs typeface="Calibri"/>
            </a:endParaRPr>
          </a:p>
          <a:p>
            <a:pPr indent="-228600">
              <a:lnSpc>
                <a:spcPct val="90000"/>
              </a:lnSpc>
              <a:spcAft>
                <a:spcPts val="600"/>
              </a:spcAft>
              <a:buFont typeface="Arial" panose="020B0604020202020204" pitchFamily="34" charset="0"/>
              <a:buChar char="•"/>
            </a:pPr>
            <a:r>
              <a:rPr lang="en-US" sz="1700" b="1" dirty="0"/>
              <a:t>Software Specification </a:t>
            </a:r>
            <a:endParaRPr lang="en-US" sz="1700" b="1" dirty="0">
              <a:cs typeface="Calibri"/>
            </a:endParaRPr>
          </a:p>
          <a:p>
            <a:pPr lvl="1" indent="-228600">
              <a:lnSpc>
                <a:spcPct val="90000"/>
              </a:lnSpc>
              <a:spcAft>
                <a:spcPts val="600"/>
              </a:spcAft>
              <a:buFont typeface="Arial" panose="020B0604020202020204" pitchFamily="34" charset="0"/>
              <a:buChar char="•"/>
            </a:pPr>
            <a:r>
              <a:rPr lang="en-US" sz="1700" dirty="0"/>
              <a:t>Usability- every adults teenagers can use this application.</a:t>
            </a:r>
            <a:endParaRPr lang="en-US" sz="1700" dirty="0">
              <a:cs typeface="Calibri"/>
            </a:endParaRPr>
          </a:p>
          <a:p>
            <a:pPr lvl="1" indent="-228600">
              <a:lnSpc>
                <a:spcPct val="90000"/>
              </a:lnSpc>
              <a:spcAft>
                <a:spcPts val="600"/>
              </a:spcAft>
              <a:buFont typeface="Arial" panose="020B0604020202020204" pitchFamily="34" charset="0"/>
              <a:buChar char="•"/>
            </a:pPr>
            <a:r>
              <a:rPr lang="en-US" sz="1700" dirty="0"/>
              <a:t>Availability – application must available 24*7.</a:t>
            </a:r>
            <a:endParaRPr lang="en-US" sz="1700" dirty="0">
              <a:cs typeface="Calibri"/>
            </a:endParaRPr>
          </a:p>
          <a:p>
            <a:pPr lvl="1" indent="-228600">
              <a:lnSpc>
                <a:spcPct val="90000"/>
              </a:lnSpc>
              <a:spcAft>
                <a:spcPts val="600"/>
              </a:spcAft>
              <a:buFont typeface="Arial" panose="020B0604020202020204" pitchFamily="34" charset="0"/>
              <a:buChar char="•"/>
            </a:pPr>
            <a:r>
              <a:rPr lang="en-US" sz="1700" dirty="0"/>
              <a:t>Reliability- system should be protect details and results should be accurate.</a:t>
            </a:r>
            <a:endParaRPr lang="en-US" sz="1700" b="1" dirty="0"/>
          </a:p>
        </p:txBody>
      </p:sp>
    </p:spTree>
    <p:extLst>
      <p:ext uri="{BB962C8B-B14F-4D97-AF65-F5344CB8AC3E}">
        <p14:creationId xmlns:p14="http://schemas.microsoft.com/office/powerpoint/2010/main" val="11721284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723C05-0EB3-41FE-9CF2-E9937D353F48}"/>
              </a:ext>
            </a:extLst>
          </p:cNvPr>
          <p:cNvSpPr>
            <a:spLocks noGrp="1"/>
          </p:cNvSpPr>
          <p:nvPr>
            <p:ph type="title"/>
          </p:nvPr>
        </p:nvSpPr>
        <p:spPr>
          <a:xfrm>
            <a:off x="406401" y="204495"/>
            <a:ext cx="7357034" cy="593791"/>
          </a:xfrm>
        </p:spPr>
        <p:txBody>
          <a:bodyPr vert="horz" lIns="91440" tIns="45720" rIns="91440" bIns="45720" rtlCol="0" anchor="ctr">
            <a:normAutofit fontScale="90000"/>
          </a:bodyPr>
          <a:lstStyle/>
          <a:p>
            <a:r>
              <a:rPr lang="en-US" sz="4000" kern="1200" dirty="0">
                <a:solidFill>
                  <a:srgbClr val="FFFFFF"/>
                </a:solidFill>
                <a:latin typeface="+mj-lt"/>
                <a:ea typeface="+mj-ea"/>
                <a:cs typeface="+mj-cs"/>
              </a:rPr>
              <a:t>Work breakdown Structure</a:t>
            </a:r>
            <a:r>
              <a:rPr lang="en-US" sz="4000" dirty="0">
                <a:solidFill>
                  <a:srgbClr val="FFFFFF"/>
                </a:solidFill>
              </a:rPr>
              <a:t>(WBS)</a:t>
            </a:r>
            <a:endParaRPr lang="en-US" sz="4000" kern="1200" dirty="0">
              <a:solidFill>
                <a:srgbClr val="FFFFFF"/>
              </a:solidFill>
              <a:latin typeface="+mj-lt"/>
              <a:ea typeface="+mj-ea"/>
              <a:cs typeface="+mj-cs"/>
            </a:endParaRPr>
          </a:p>
        </p:txBody>
      </p:sp>
      <p:pic>
        <p:nvPicPr>
          <p:cNvPr id="3" name="Picture 3" descr="Diagram&#10;&#10;Description automatically generated">
            <a:extLst>
              <a:ext uri="{FF2B5EF4-FFF2-40B4-BE49-F238E27FC236}">
                <a16:creationId xmlns:a16="http://schemas.microsoft.com/office/drawing/2014/main" id="{110C4B67-D3EF-4CDE-89EE-B4E4A6BE296B}"/>
              </a:ext>
            </a:extLst>
          </p:cNvPr>
          <p:cNvPicPr>
            <a:picLocks noChangeAspect="1"/>
          </p:cNvPicPr>
          <p:nvPr/>
        </p:nvPicPr>
        <p:blipFill>
          <a:blip r:embed="rId2"/>
          <a:stretch>
            <a:fillRect/>
          </a:stretch>
        </p:blipFill>
        <p:spPr>
          <a:xfrm>
            <a:off x="1822076" y="1645294"/>
            <a:ext cx="8597152" cy="4779887"/>
          </a:xfrm>
          <a:prstGeom prst="rect">
            <a:avLst/>
          </a:prstGeom>
        </p:spPr>
      </p:pic>
    </p:spTree>
    <p:extLst>
      <p:ext uri="{BB962C8B-B14F-4D97-AF65-F5344CB8AC3E}">
        <p14:creationId xmlns:p14="http://schemas.microsoft.com/office/powerpoint/2010/main" val="3345029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08F965-B293-47B3-B684-4631A57C9685}"/>
              </a:ext>
            </a:extLst>
          </p:cNvPr>
          <p:cNvSpPr txBox="1"/>
          <p:nvPr/>
        </p:nvSpPr>
        <p:spPr>
          <a:xfrm>
            <a:off x="3600245" y="3429000"/>
            <a:ext cx="5919787" cy="245268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6000" b="1" dirty="0">
                <a:solidFill>
                  <a:srgbClr val="0070C0"/>
                </a:solidFill>
                <a:latin typeface="+mj-lt"/>
                <a:ea typeface="+mj-ea"/>
                <a:cs typeface="+mj-cs"/>
              </a:rPr>
              <a:t>Research question</a:t>
            </a:r>
          </a:p>
        </p:txBody>
      </p:sp>
      <p:pic>
        <p:nvPicPr>
          <p:cNvPr id="6" name="Picture 5">
            <a:extLst>
              <a:ext uri="{FF2B5EF4-FFF2-40B4-BE49-F238E27FC236}">
                <a16:creationId xmlns:a16="http://schemas.microsoft.com/office/drawing/2014/main" id="{89CE9080-D752-453B-A5E5-30A79DEE07C5}"/>
              </a:ext>
            </a:extLst>
          </p:cNvPr>
          <p:cNvPicPr>
            <a:picLocks noChangeAspect="1"/>
          </p:cNvPicPr>
          <p:nvPr/>
        </p:nvPicPr>
        <p:blipFill rotWithShape="1">
          <a:blip r:embed="rId2">
            <a:extLst>
              <a:ext uri="{28A0092B-C50C-407E-A947-70E740481C1C}">
                <a14:useLocalDpi xmlns:a14="http://schemas.microsoft.com/office/drawing/2010/main" val="0"/>
              </a:ext>
            </a:extLst>
          </a:blip>
          <a:srcRect l="5259" r="15064" b="1"/>
          <a:stretch/>
        </p:blipFill>
        <p:spPr>
          <a:xfrm>
            <a:off x="20" y="-725704"/>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pic>
        <p:nvPicPr>
          <p:cNvPr id="7" name="Google Shape;386;gc4c50add8e_0_17">
            <a:extLst>
              <a:ext uri="{FF2B5EF4-FFF2-40B4-BE49-F238E27FC236}">
                <a16:creationId xmlns:a16="http://schemas.microsoft.com/office/drawing/2014/main" id="{75D5F364-B3BB-4461-9FCE-5B33F5BC45D5}"/>
              </a:ext>
            </a:extLst>
          </p:cNvPr>
          <p:cNvPicPr preferRelativeResize="0"/>
          <p:nvPr/>
        </p:nvPicPr>
        <p:blipFill>
          <a:blip r:embed="rId3">
            <a:alphaModFix/>
          </a:blip>
          <a:stretch>
            <a:fillRect/>
          </a:stretch>
        </p:blipFill>
        <p:spPr>
          <a:xfrm rot="787075">
            <a:off x="9657051" y="3993370"/>
            <a:ext cx="2346462" cy="2690977"/>
          </a:xfrm>
          <a:prstGeom prst="rect">
            <a:avLst/>
          </a:prstGeom>
          <a:noFill/>
          <a:ln>
            <a:noFill/>
          </a:ln>
        </p:spPr>
      </p:pic>
      <p:pic>
        <p:nvPicPr>
          <p:cNvPr id="8" name="Picture 7">
            <a:extLst>
              <a:ext uri="{FF2B5EF4-FFF2-40B4-BE49-F238E27FC236}">
                <a16:creationId xmlns:a16="http://schemas.microsoft.com/office/drawing/2014/main" id="{70C05001-7C8D-4676-BA29-496C6EB79B1E}"/>
              </a:ext>
            </a:extLst>
          </p:cNvPr>
          <p:cNvPicPr>
            <a:picLocks noChangeAspect="1"/>
          </p:cNvPicPr>
          <p:nvPr/>
        </p:nvPicPr>
        <p:blipFill rotWithShape="1">
          <a:blip r:embed="rId4"/>
          <a:srcRect r="63863" b="-12"/>
          <a:stretch/>
        </p:blipFill>
        <p:spPr>
          <a:xfrm>
            <a:off x="0" y="6334539"/>
            <a:ext cx="3145562" cy="523461"/>
          </a:xfrm>
          <a:prstGeom prst="rect">
            <a:avLst/>
          </a:prstGeom>
        </p:spPr>
      </p:pic>
    </p:spTree>
    <p:extLst>
      <p:ext uri="{BB962C8B-B14F-4D97-AF65-F5344CB8AC3E}">
        <p14:creationId xmlns:p14="http://schemas.microsoft.com/office/powerpoint/2010/main" val="32922046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A1178A-F54B-40E1-907B-142F15BACEBA}"/>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Gantt Chart</a:t>
            </a:r>
          </a:p>
        </p:txBody>
      </p:sp>
      <p:pic>
        <p:nvPicPr>
          <p:cNvPr id="4" name="Picture 4" descr="Chart&#10;&#10;Description automatically generated">
            <a:extLst>
              <a:ext uri="{FF2B5EF4-FFF2-40B4-BE49-F238E27FC236}">
                <a16:creationId xmlns:a16="http://schemas.microsoft.com/office/drawing/2014/main" id="{172F2BB6-D0C0-4EB5-9C7A-1A2AA7020CF0}"/>
              </a:ext>
            </a:extLst>
          </p:cNvPr>
          <p:cNvPicPr>
            <a:picLocks noChangeAspect="1"/>
          </p:cNvPicPr>
          <p:nvPr/>
        </p:nvPicPr>
        <p:blipFill>
          <a:blip r:embed="rId2"/>
          <a:stretch>
            <a:fillRect/>
          </a:stretch>
        </p:blipFill>
        <p:spPr>
          <a:xfrm>
            <a:off x="1104900" y="1823097"/>
            <a:ext cx="10248900" cy="4764381"/>
          </a:xfrm>
          <a:prstGeom prst="rect">
            <a:avLst/>
          </a:prstGeom>
        </p:spPr>
      </p:pic>
    </p:spTree>
    <p:extLst>
      <p:ext uri="{BB962C8B-B14F-4D97-AF65-F5344CB8AC3E}">
        <p14:creationId xmlns:p14="http://schemas.microsoft.com/office/powerpoint/2010/main" val="13300129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2D0529-6F92-4A91-80D2-CF08F6E70E24}"/>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a:solidFill>
                  <a:srgbClr val="FFFFFF"/>
                </a:solidFill>
              </a:rPr>
              <a:t>Commercialization</a:t>
            </a:r>
            <a:endParaRPr lang="en-US" sz="4000" kern="1200" dirty="0">
              <a:solidFill>
                <a:srgbClr val="FFFFFF"/>
              </a:solidFill>
              <a:latin typeface="+mj-lt"/>
              <a:ea typeface="+mj-ea"/>
              <a:cs typeface="+mj-cs"/>
            </a:endParaRPr>
          </a:p>
        </p:txBody>
      </p:sp>
      <p:sp>
        <p:nvSpPr>
          <p:cNvPr id="4" name="TextBox 3">
            <a:extLst>
              <a:ext uri="{FF2B5EF4-FFF2-40B4-BE49-F238E27FC236}">
                <a16:creationId xmlns:a16="http://schemas.microsoft.com/office/drawing/2014/main" id="{AFE4973B-5255-42E3-B3AE-F741117097B9}"/>
              </a:ext>
            </a:extLst>
          </p:cNvPr>
          <p:cNvSpPr txBox="1"/>
          <p:nvPr/>
        </p:nvSpPr>
        <p:spPr>
          <a:xfrm rot="-10800000" flipV="1">
            <a:off x="1004047" y="4906074"/>
            <a:ext cx="324522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v"/>
            </a:pPr>
            <a:r>
              <a:rPr lang="en-US" sz="2400" dirty="0">
                <a:cs typeface="Calibri"/>
              </a:rPr>
              <a:t>Use social media and web sites to promote this app.</a:t>
            </a:r>
            <a:endParaRPr lang="en-US">
              <a:cs typeface="Calibri" panose="020F0502020204030204"/>
            </a:endParaRPr>
          </a:p>
        </p:txBody>
      </p:sp>
      <p:pic>
        <p:nvPicPr>
          <p:cNvPr id="5" name="Picture 5" descr="Diagram&#10;&#10;Description automatically generated">
            <a:extLst>
              <a:ext uri="{FF2B5EF4-FFF2-40B4-BE49-F238E27FC236}">
                <a16:creationId xmlns:a16="http://schemas.microsoft.com/office/drawing/2014/main" id="{3FBD2652-89EF-41DF-ABEE-422A709B0C70}"/>
              </a:ext>
            </a:extLst>
          </p:cNvPr>
          <p:cNvPicPr>
            <a:picLocks noChangeAspect="1"/>
          </p:cNvPicPr>
          <p:nvPr/>
        </p:nvPicPr>
        <p:blipFill>
          <a:blip r:embed="rId2"/>
          <a:stretch>
            <a:fillRect/>
          </a:stretch>
        </p:blipFill>
        <p:spPr>
          <a:xfrm>
            <a:off x="4248149" y="3967223"/>
            <a:ext cx="2743199" cy="1878545"/>
          </a:xfrm>
          <a:prstGeom prst="rect">
            <a:avLst/>
          </a:prstGeom>
        </p:spPr>
      </p:pic>
      <p:sp>
        <p:nvSpPr>
          <p:cNvPr id="3" name="TextBox 2">
            <a:extLst>
              <a:ext uri="{FF2B5EF4-FFF2-40B4-BE49-F238E27FC236}">
                <a16:creationId xmlns:a16="http://schemas.microsoft.com/office/drawing/2014/main" id="{22B17E12-5A2E-4845-B0B5-9F964D12DF5D}"/>
              </a:ext>
            </a:extLst>
          </p:cNvPr>
          <p:cNvSpPr txBox="1"/>
          <p:nvPr/>
        </p:nvSpPr>
        <p:spPr>
          <a:xfrm>
            <a:off x="699247" y="1712258"/>
            <a:ext cx="9493623" cy="16927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Wingdings"/>
              <a:buChar char="v"/>
            </a:pPr>
            <a:r>
              <a:rPr lang="en-US" sz="2800" dirty="0"/>
              <a:t>What Are We Selling?</a:t>
            </a:r>
            <a:endParaRPr lang="en-US" sz="2400" dirty="0">
              <a:cs typeface="Calibri"/>
            </a:endParaRPr>
          </a:p>
          <a:p>
            <a:r>
              <a:rPr lang="en-US" sz="2800" dirty="0"/>
              <a:t>                  </a:t>
            </a:r>
            <a:r>
              <a:rPr lang="en-US" sz="2000" dirty="0"/>
              <a:t> </a:t>
            </a:r>
            <a:r>
              <a:rPr lang="en-US" sz="2400" dirty="0"/>
              <a:t>We provide accurate covid-19 and pneumonia  detection and prediction risk level methods to world and helping to improving  health care system by identifying diseases and save many human Lifes.</a:t>
            </a:r>
            <a:endParaRPr lang="en-US" sz="2000" dirty="0">
              <a:cs typeface="Calibri"/>
            </a:endParaRPr>
          </a:p>
        </p:txBody>
      </p:sp>
      <p:sp>
        <p:nvSpPr>
          <p:cNvPr id="6" name="TextBox 5">
            <a:extLst>
              <a:ext uri="{FF2B5EF4-FFF2-40B4-BE49-F238E27FC236}">
                <a16:creationId xmlns:a16="http://schemas.microsoft.com/office/drawing/2014/main" id="{270C2042-8B47-4991-80CA-9D732E54DD88}"/>
              </a:ext>
            </a:extLst>
          </p:cNvPr>
          <p:cNvSpPr txBox="1"/>
          <p:nvPr/>
        </p:nvSpPr>
        <p:spPr>
          <a:xfrm>
            <a:off x="8014447" y="4281768"/>
            <a:ext cx="39624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v"/>
            </a:pPr>
            <a:r>
              <a:rPr lang="en-US" sz="2400" dirty="0"/>
              <a:t>Teach peoples about this app through seminars and you tube video series</a:t>
            </a:r>
            <a:endParaRPr lang="en-US" sz="2400" dirty="0" err="1">
              <a:cs typeface="Calibri"/>
            </a:endParaRPr>
          </a:p>
        </p:txBody>
      </p:sp>
    </p:spTree>
    <p:extLst>
      <p:ext uri="{BB962C8B-B14F-4D97-AF65-F5344CB8AC3E}">
        <p14:creationId xmlns:p14="http://schemas.microsoft.com/office/powerpoint/2010/main" val="37058837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4A130CA-991E-4C92-A494-EB7D8666EF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FC3C749F-9A26-4B1E-BC2E-572D03DF9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72577" y="1372793"/>
            <a:ext cx="6135300" cy="5537781"/>
          </a:xfrm>
          <a:custGeom>
            <a:avLst/>
            <a:gdLst>
              <a:gd name="connsiteX0" fmla="*/ 0 w 6135300"/>
              <a:gd name="connsiteY0" fmla="*/ 0 h 5537781"/>
              <a:gd name="connsiteX1" fmla="*/ 6135300 w 6135300"/>
              <a:gd name="connsiteY1" fmla="*/ 0 h 5537781"/>
              <a:gd name="connsiteX2" fmla="*/ 6135300 w 6135300"/>
              <a:gd name="connsiteY2" fmla="*/ 3548931 h 5537781"/>
              <a:gd name="connsiteX3" fmla="*/ 4146451 w 6135300"/>
              <a:gd name="connsiteY3" fmla="*/ 5537781 h 5537781"/>
              <a:gd name="connsiteX4" fmla="*/ 0 w 6135300"/>
              <a:gd name="connsiteY4" fmla="*/ 1391331 h 553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5300" h="5537781">
                <a:moveTo>
                  <a:pt x="0" y="0"/>
                </a:moveTo>
                <a:lnTo>
                  <a:pt x="6135300" y="0"/>
                </a:lnTo>
                <a:lnTo>
                  <a:pt x="6135300" y="3548931"/>
                </a:lnTo>
                <a:lnTo>
                  <a:pt x="4146451" y="5537781"/>
                </a:lnTo>
                <a:lnTo>
                  <a:pt x="0" y="1391331"/>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F98D51C6-1188-49B8-B829-31D2C2813F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050242" y="292975"/>
            <a:ext cx="5056735" cy="9206602"/>
          </a:xfrm>
          <a:custGeom>
            <a:avLst/>
            <a:gdLst>
              <a:gd name="connsiteX0" fmla="*/ 0 w 5053652"/>
              <a:gd name="connsiteY0" fmla="*/ 209273 h 9200989"/>
              <a:gd name="connsiteX1" fmla="*/ 209274 w 5053652"/>
              <a:gd name="connsiteY1" fmla="*/ 0 h 9200989"/>
              <a:gd name="connsiteX2" fmla="*/ 5053652 w 5053652"/>
              <a:gd name="connsiteY2" fmla="*/ 4844379 h 9200989"/>
              <a:gd name="connsiteX3" fmla="*/ 697042 w 5053652"/>
              <a:gd name="connsiteY3" fmla="*/ 9200989 h 9200989"/>
              <a:gd name="connsiteX4" fmla="*/ 0 w 5053652"/>
              <a:gd name="connsiteY4" fmla="*/ 9200989 h 9200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3652" h="9200989">
                <a:moveTo>
                  <a:pt x="0" y="209273"/>
                </a:moveTo>
                <a:lnTo>
                  <a:pt x="209274" y="0"/>
                </a:lnTo>
                <a:lnTo>
                  <a:pt x="5053652" y="4844379"/>
                </a:lnTo>
                <a:lnTo>
                  <a:pt x="697042" y="9200989"/>
                </a:lnTo>
                <a:lnTo>
                  <a:pt x="0" y="9200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456BA586-8922-4113-BD35-BBF1EB1A1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6909" y="5272381"/>
            <a:ext cx="3171238" cy="1585619"/>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497CCB5-5FC2-473C-AFCC-2430CEF1DF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61739" y="1742916"/>
            <a:ext cx="3372170" cy="3372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ame 29">
            <a:extLst>
              <a:ext uri="{FF2B5EF4-FFF2-40B4-BE49-F238E27FC236}">
                <a16:creationId xmlns:a16="http://schemas.microsoft.com/office/drawing/2014/main" id="{599C8C75-BFDF-44E7-A028-EEB5EDD58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423102" y="1304278"/>
            <a:ext cx="4249446" cy="4249444"/>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F2D0529-6F92-4A91-80D2-CF08F6E70E24}"/>
              </a:ext>
            </a:extLst>
          </p:cNvPr>
          <p:cNvSpPr>
            <a:spLocks noGrp="1"/>
          </p:cNvSpPr>
          <p:nvPr>
            <p:ph type="title"/>
          </p:nvPr>
        </p:nvSpPr>
        <p:spPr>
          <a:xfrm>
            <a:off x="1738683" y="2721789"/>
            <a:ext cx="3618284" cy="1345720"/>
          </a:xfrm>
          <a:noFill/>
        </p:spPr>
        <p:txBody>
          <a:bodyPr vert="horz" lIns="91440" tIns="45720" rIns="91440" bIns="45720" rtlCol="0" anchor="ctr">
            <a:normAutofit/>
          </a:bodyPr>
          <a:lstStyle/>
          <a:p>
            <a:pPr algn="ctr"/>
            <a:r>
              <a:rPr lang="en-US" b="1" kern="1200" dirty="0">
                <a:solidFill>
                  <a:srgbClr val="080808"/>
                </a:solidFill>
                <a:latin typeface="+mj-lt"/>
                <a:ea typeface="+mj-ea"/>
                <a:cs typeface="+mj-cs"/>
              </a:rPr>
              <a:t>Budget</a:t>
            </a:r>
          </a:p>
        </p:txBody>
      </p:sp>
      <p:graphicFrame>
        <p:nvGraphicFramePr>
          <p:cNvPr id="3" name="Table 3">
            <a:extLst>
              <a:ext uri="{FF2B5EF4-FFF2-40B4-BE49-F238E27FC236}">
                <a16:creationId xmlns:a16="http://schemas.microsoft.com/office/drawing/2014/main" id="{6552FA56-32C3-4E39-A7EB-ED7EBC2ED3C6}"/>
              </a:ext>
            </a:extLst>
          </p:cNvPr>
          <p:cNvGraphicFramePr>
            <a:graphicFrameLocks noGrp="1"/>
          </p:cNvGraphicFramePr>
          <p:nvPr>
            <p:extLst>
              <p:ext uri="{D42A27DB-BD31-4B8C-83A1-F6EECF244321}">
                <p14:modId xmlns:p14="http://schemas.microsoft.com/office/powerpoint/2010/main" val="1332250619"/>
              </p:ext>
            </p:extLst>
          </p:nvPr>
        </p:nvGraphicFramePr>
        <p:xfrm>
          <a:off x="6822141" y="1165411"/>
          <a:ext cx="4865569" cy="3608509"/>
        </p:xfrm>
        <a:graphic>
          <a:graphicData uri="http://schemas.openxmlformats.org/drawingml/2006/table">
            <a:tbl>
              <a:tblPr firstRow="1" bandRow="1">
                <a:tableStyleId>{5C22544A-7EE6-4342-B048-85BDC9FD1C3A}</a:tableStyleId>
              </a:tblPr>
              <a:tblGrid>
                <a:gridCol w="2886847">
                  <a:extLst>
                    <a:ext uri="{9D8B030D-6E8A-4147-A177-3AD203B41FA5}">
                      <a16:colId xmlns:a16="http://schemas.microsoft.com/office/drawing/2014/main" val="1621734555"/>
                    </a:ext>
                  </a:extLst>
                </a:gridCol>
                <a:gridCol w="1978722">
                  <a:extLst>
                    <a:ext uri="{9D8B030D-6E8A-4147-A177-3AD203B41FA5}">
                      <a16:colId xmlns:a16="http://schemas.microsoft.com/office/drawing/2014/main" val="3472843948"/>
                    </a:ext>
                  </a:extLst>
                </a:gridCol>
              </a:tblGrid>
              <a:tr h="834989">
                <a:tc>
                  <a:txBody>
                    <a:bodyPr/>
                    <a:lstStyle/>
                    <a:p>
                      <a:pPr algn="ctr"/>
                      <a:r>
                        <a:rPr lang="en-US" sz="2800"/>
                        <a:t>Item</a:t>
                      </a:r>
                      <a:endParaRPr lang="en-US" sz="2800" dirty="0"/>
                    </a:p>
                  </a:txBody>
                  <a:tcPr marL="159980" marR="159980" marT="79990" marB="79990"/>
                </a:tc>
                <a:tc>
                  <a:txBody>
                    <a:bodyPr/>
                    <a:lstStyle/>
                    <a:p>
                      <a:pPr algn="ctr"/>
                      <a:r>
                        <a:rPr lang="en-US" sz="2800"/>
                        <a:t>Total Cost</a:t>
                      </a:r>
                      <a:endParaRPr lang="en-US" sz="2800" dirty="0"/>
                    </a:p>
                  </a:txBody>
                  <a:tcPr marL="159980" marR="159980" marT="79990" marB="79990"/>
                </a:tc>
                <a:extLst>
                  <a:ext uri="{0D108BD9-81ED-4DB2-BD59-A6C34878D82A}">
                    <a16:rowId xmlns:a16="http://schemas.microsoft.com/office/drawing/2014/main" val="536524170"/>
                  </a:ext>
                </a:extLst>
              </a:tr>
              <a:tr h="834989">
                <a:tc>
                  <a:txBody>
                    <a:bodyPr/>
                    <a:lstStyle/>
                    <a:p>
                      <a:r>
                        <a:rPr lang="en-US" sz="2800"/>
                        <a:t>Document Print out</a:t>
                      </a:r>
                      <a:endParaRPr lang="en-US" sz="2800" dirty="0"/>
                    </a:p>
                  </a:txBody>
                  <a:tcPr marL="159980" marR="159980" marT="79990" marB="79990"/>
                </a:tc>
                <a:tc>
                  <a:txBody>
                    <a:bodyPr/>
                    <a:lstStyle/>
                    <a:p>
                      <a:pPr algn="ctr"/>
                      <a:r>
                        <a:rPr lang="en-US" sz="2800"/>
                        <a:t>2500/-</a:t>
                      </a:r>
                      <a:endParaRPr lang="en-US" sz="2800" dirty="0"/>
                    </a:p>
                  </a:txBody>
                  <a:tcPr marL="159980" marR="159980" marT="79990" marB="79990"/>
                </a:tc>
                <a:extLst>
                  <a:ext uri="{0D108BD9-81ED-4DB2-BD59-A6C34878D82A}">
                    <a16:rowId xmlns:a16="http://schemas.microsoft.com/office/drawing/2014/main" val="835738706"/>
                  </a:ext>
                </a:extLst>
              </a:tr>
              <a:tr h="498187">
                <a:tc>
                  <a:txBody>
                    <a:bodyPr/>
                    <a:lstStyle/>
                    <a:p>
                      <a:r>
                        <a:rPr lang="en-US" sz="2800"/>
                        <a:t>Photo Copy</a:t>
                      </a:r>
                      <a:endParaRPr lang="en-US" sz="2800" dirty="0"/>
                    </a:p>
                  </a:txBody>
                  <a:tcPr marL="159980" marR="159980" marT="79990" marB="79990"/>
                </a:tc>
                <a:tc>
                  <a:txBody>
                    <a:bodyPr/>
                    <a:lstStyle/>
                    <a:p>
                      <a:pPr algn="ctr"/>
                      <a:r>
                        <a:rPr lang="en-US" sz="2800"/>
                        <a:t>1000/-</a:t>
                      </a:r>
                      <a:endParaRPr lang="en-US" sz="2800" dirty="0"/>
                    </a:p>
                  </a:txBody>
                  <a:tcPr marL="159980" marR="159980" marT="79990" marB="79990"/>
                </a:tc>
                <a:extLst>
                  <a:ext uri="{0D108BD9-81ED-4DB2-BD59-A6C34878D82A}">
                    <a16:rowId xmlns:a16="http://schemas.microsoft.com/office/drawing/2014/main" val="3297622570"/>
                  </a:ext>
                </a:extLst>
              </a:tr>
              <a:tr h="498187">
                <a:tc>
                  <a:txBody>
                    <a:bodyPr/>
                    <a:lstStyle/>
                    <a:p>
                      <a:r>
                        <a:rPr lang="en-US" sz="2800"/>
                        <a:t>Other</a:t>
                      </a:r>
                      <a:endParaRPr lang="en-US" sz="2800" dirty="0"/>
                    </a:p>
                  </a:txBody>
                  <a:tcPr marL="159980" marR="159980" marT="79990" marB="79990"/>
                </a:tc>
                <a:tc>
                  <a:txBody>
                    <a:bodyPr/>
                    <a:lstStyle/>
                    <a:p>
                      <a:pPr algn="ctr"/>
                      <a:r>
                        <a:rPr lang="en-US" sz="2800"/>
                        <a:t>1000/-</a:t>
                      </a:r>
                      <a:endParaRPr lang="en-US" sz="2800" dirty="0"/>
                    </a:p>
                  </a:txBody>
                  <a:tcPr marL="159980" marR="159980" marT="79990" marB="79990"/>
                </a:tc>
                <a:extLst>
                  <a:ext uri="{0D108BD9-81ED-4DB2-BD59-A6C34878D82A}">
                    <a16:rowId xmlns:a16="http://schemas.microsoft.com/office/drawing/2014/main" val="592960585"/>
                  </a:ext>
                </a:extLst>
              </a:tr>
              <a:tr h="498187">
                <a:tc>
                  <a:txBody>
                    <a:bodyPr/>
                    <a:lstStyle/>
                    <a:p>
                      <a:pPr lvl="0">
                        <a:buNone/>
                      </a:pPr>
                      <a:r>
                        <a:rPr lang="en-US" sz="2800"/>
                        <a:t>total</a:t>
                      </a:r>
                      <a:endParaRPr lang="en-US" sz="2800" dirty="0"/>
                    </a:p>
                  </a:txBody>
                  <a:tcPr marL="159980" marR="159980" marT="79990" marB="79990"/>
                </a:tc>
                <a:tc>
                  <a:txBody>
                    <a:bodyPr/>
                    <a:lstStyle/>
                    <a:p>
                      <a:pPr lvl="0" algn="ctr">
                        <a:buNone/>
                      </a:pPr>
                      <a:r>
                        <a:rPr lang="en-US" sz="2800"/>
                        <a:t>4500/-</a:t>
                      </a:r>
                      <a:endParaRPr lang="en-US" sz="2800" dirty="0"/>
                    </a:p>
                  </a:txBody>
                  <a:tcPr marL="159980" marR="159980" marT="79990" marB="79990"/>
                </a:tc>
                <a:extLst>
                  <a:ext uri="{0D108BD9-81ED-4DB2-BD59-A6C34878D82A}">
                    <a16:rowId xmlns:a16="http://schemas.microsoft.com/office/drawing/2014/main" val="634126534"/>
                  </a:ext>
                </a:extLst>
              </a:tr>
            </a:tbl>
          </a:graphicData>
        </a:graphic>
      </p:graphicFrame>
    </p:spTree>
    <p:extLst>
      <p:ext uri="{BB962C8B-B14F-4D97-AF65-F5344CB8AC3E}">
        <p14:creationId xmlns:p14="http://schemas.microsoft.com/office/powerpoint/2010/main" val="32081225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A3DDBD-E0D4-49C7-B45D-5935DADD9BE5}"/>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b="1" dirty="0">
                <a:solidFill>
                  <a:srgbClr val="FFFFFF"/>
                </a:solidFill>
              </a:rPr>
              <a:t>References</a:t>
            </a:r>
            <a:endParaRPr lang="en-US" sz="4000" b="1" kern="1200" dirty="0">
              <a:solidFill>
                <a:srgbClr val="FFFFFF"/>
              </a:solidFill>
              <a:latin typeface="+mj-lt"/>
              <a:ea typeface="+mj-ea"/>
              <a:cs typeface="+mj-cs"/>
            </a:endParaRPr>
          </a:p>
        </p:txBody>
      </p:sp>
      <p:sp>
        <p:nvSpPr>
          <p:cNvPr id="10" name="TextBox 9">
            <a:extLst>
              <a:ext uri="{FF2B5EF4-FFF2-40B4-BE49-F238E27FC236}">
                <a16:creationId xmlns:a16="http://schemas.microsoft.com/office/drawing/2014/main" id="{3FECE0B6-A87F-4819-8738-8B8FFF613F0A}"/>
              </a:ext>
            </a:extLst>
          </p:cNvPr>
          <p:cNvSpPr txBox="1"/>
          <p:nvPr/>
        </p:nvSpPr>
        <p:spPr>
          <a:xfrm>
            <a:off x="1667433" y="1829662"/>
            <a:ext cx="8406713" cy="4259179"/>
          </a:xfrm>
          <a:prstGeom prst="rect">
            <a:avLst/>
          </a:prstGeom>
          <a:noFill/>
        </p:spPr>
        <p:txBody>
          <a:bodyPr wrap="square" lIns="91440" tIns="45720" rIns="91440" bIns="45720" anchor="t">
            <a:spAutoFit/>
          </a:bodyPr>
          <a:lstStyle/>
          <a:p>
            <a:r>
              <a:rPr lang="en-US">
                <a:ea typeface="+mn-lt"/>
                <a:cs typeface="+mn-lt"/>
              </a:rPr>
              <a:t>[1] </a:t>
            </a:r>
            <a:r>
              <a:rPr lang="en-US" dirty="0" err="1">
                <a:ea typeface="+mn-lt"/>
                <a:cs typeface="+mn-lt"/>
              </a:rPr>
              <a:t>Aiyesha</a:t>
            </a:r>
            <a:r>
              <a:rPr lang="en-US">
                <a:ea typeface="+mn-lt"/>
                <a:cs typeface="+mn-lt"/>
              </a:rPr>
              <a:t> Sadiya, Anusha V </a:t>
            </a:r>
            <a:r>
              <a:rPr lang="en-US" err="1">
                <a:ea typeface="+mn-lt"/>
                <a:cs typeface="+mn-lt"/>
              </a:rPr>
              <a:t>Illur</a:t>
            </a:r>
            <a:r>
              <a:rPr lang="en-US">
                <a:ea typeface="+mn-lt"/>
                <a:cs typeface="+mn-lt"/>
              </a:rPr>
              <a:t>, </a:t>
            </a:r>
            <a:r>
              <a:rPr lang="en-US" err="1">
                <a:ea typeface="+mn-lt"/>
                <a:cs typeface="+mn-lt"/>
              </a:rPr>
              <a:t>Aekhata</a:t>
            </a:r>
            <a:r>
              <a:rPr lang="en-US" dirty="0">
                <a:ea typeface="+mn-lt"/>
                <a:cs typeface="+mn-lt"/>
              </a:rPr>
              <a:t> Nanda, Eshwar Rao, Vidyashree K P, Mansoor Ahmed (2019). Differential Diagnosis of Tuberculosis and Pneumonia using Machine Learning </a:t>
            </a:r>
            <a:endParaRPr lang="en-US"/>
          </a:p>
          <a:p>
            <a:r>
              <a:rPr lang="en-US">
                <a:ea typeface="+mn-lt"/>
                <a:cs typeface="+mn-lt"/>
              </a:rPr>
              <a:t>[2] T, A., Natarajan, S., &amp; Murthy, K. N. B. (2011). A Data Mining Approach to the Diagnosis of Tuberculosis by Cascading Clustering and Classification. Journal of Computing, 3(4).</a:t>
            </a:r>
            <a:r>
              <a:rPr lang="en-US" dirty="0">
                <a:ea typeface="+mn-lt"/>
                <a:cs typeface="+mn-lt"/>
              </a:rPr>
              <a:t> </a:t>
            </a:r>
            <a:endParaRPr lang="en-US"/>
          </a:p>
          <a:p>
            <a:r>
              <a:rPr lang="en-US">
                <a:ea typeface="+mn-lt"/>
                <a:cs typeface="+mn-lt"/>
              </a:rPr>
              <a:t>[3] Yahiaoui, A., Er, O., &amp;</a:t>
            </a:r>
            <a:r>
              <a:rPr lang="en-US" dirty="0">
                <a:ea typeface="+mn-lt"/>
                <a:cs typeface="+mn-lt"/>
              </a:rPr>
              <a:t> </a:t>
            </a:r>
            <a:r>
              <a:rPr lang="en-US" dirty="0" err="1">
                <a:ea typeface="+mn-lt"/>
                <a:cs typeface="+mn-lt"/>
              </a:rPr>
              <a:t>Yumusak</a:t>
            </a:r>
            <a:r>
              <a:rPr lang="en-US">
                <a:ea typeface="+mn-lt"/>
                <a:cs typeface="+mn-lt"/>
              </a:rPr>
              <a:t>, N. (2017). A new method of automatic recognition for tuberculosis disease diagnosis using support vector machines. Biomedical Research, 28(9), 4208– 4212.</a:t>
            </a:r>
            <a:r>
              <a:rPr lang="en-US" dirty="0">
                <a:ea typeface="+mn-lt"/>
                <a:cs typeface="+mn-lt"/>
              </a:rPr>
              <a:t> </a:t>
            </a:r>
            <a:endParaRPr lang="en-US"/>
          </a:p>
          <a:p>
            <a:pPr>
              <a:lnSpc>
                <a:spcPct val="107000"/>
              </a:lnSpc>
              <a:spcAft>
                <a:spcPts val="800"/>
              </a:spcAft>
            </a:pPr>
            <a:r>
              <a:rPr lang="en-US">
                <a:ea typeface="+mn-lt"/>
                <a:cs typeface="+mn-lt"/>
              </a:rPr>
              <a:t>[4] Individual-Level Fatality Prediction of COVID-19 Patients Using AI Methods (2019). Available online at </a:t>
            </a:r>
            <a:r>
              <a:rPr lang="en-US" dirty="0">
                <a:ea typeface="+mn-lt"/>
                <a:cs typeface="+mn-lt"/>
                <a:hlinkClick r:id="rId2"/>
              </a:rPr>
              <a:t>https://www.frontiersin.org/articles/10.3389/fpubh.2020.587937/full#B8</a:t>
            </a:r>
            <a:endParaRPr lang="en-US"/>
          </a:p>
          <a:p>
            <a:pPr>
              <a:lnSpc>
                <a:spcPct val="107000"/>
              </a:lnSpc>
              <a:spcAft>
                <a:spcPts val="800"/>
              </a:spcAft>
            </a:pPr>
            <a:r>
              <a:rPr lang="en-US">
                <a:latin typeface="Times New Roman"/>
                <a:ea typeface="Calibri" panose="020F0502020204030204" pitchFamily="34" charset="0"/>
                <a:cs typeface="Times New Roman"/>
              </a:rPr>
              <a:t>[5]</a:t>
            </a:r>
            <a:r>
              <a:rPr lang="en-US">
                <a:ea typeface="+mn-lt"/>
                <a:cs typeface="+mn-lt"/>
              </a:rPr>
              <a:t>https://apps.apple.com/lk/app/covid-ai/id1505887668</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a:latin typeface="Calibri"/>
                <a:ea typeface="Calibri" panose="020F0502020204030204" pitchFamily="34" charset="0"/>
                <a:cs typeface="Calibri"/>
              </a:rPr>
              <a:t>[6]</a:t>
            </a:r>
            <a:r>
              <a:rPr lang="en-US">
                <a:ea typeface="+mn-lt"/>
                <a:cs typeface="+mn-lt"/>
              </a:rPr>
              <a:t>https://apps.apple.com/lk/app/igedla/id1534336584</a:t>
            </a:r>
            <a:endParaRPr lang="en-US" dirty="0">
              <a:latin typeface="Calibri"/>
              <a:ea typeface="Calibri" panose="020F0502020204030204" pitchFamily="34" charset="0"/>
              <a:cs typeface="Calibri"/>
            </a:endParaRPr>
          </a:p>
        </p:txBody>
      </p:sp>
    </p:spTree>
    <p:extLst>
      <p:ext uri="{BB962C8B-B14F-4D97-AF65-F5344CB8AC3E}">
        <p14:creationId xmlns:p14="http://schemas.microsoft.com/office/powerpoint/2010/main" val="2033171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D0D6D3E-D7F9-4591-9CA9-DDF4DB1F7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828142BC-14F5-4493-BDD2-8A63B59AD3BD}"/>
              </a:ext>
            </a:extLst>
          </p:cNvPr>
          <p:cNvSpPr txBox="1">
            <a:spLocks/>
          </p:cNvSpPr>
          <p:nvPr/>
        </p:nvSpPr>
        <p:spPr>
          <a:xfrm>
            <a:off x="982639" y="1012536"/>
            <a:ext cx="6194808" cy="316322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100" b="1" dirty="0">
                <a:solidFill>
                  <a:schemeClr val="accent5">
                    <a:lumMod val="50000"/>
                  </a:schemeClr>
                </a:solidFill>
              </a:rPr>
              <a:t>IT18121698</a:t>
            </a:r>
            <a:br>
              <a:rPr lang="en-US" sz="4100" b="1" dirty="0">
                <a:solidFill>
                  <a:schemeClr val="accent5">
                    <a:lumMod val="50000"/>
                  </a:schemeClr>
                </a:solidFill>
              </a:rPr>
            </a:br>
            <a:r>
              <a:rPr lang="en-US" sz="4100" b="1">
                <a:solidFill>
                  <a:schemeClr val="accent5">
                    <a:lumMod val="50000"/>
                  </a:schemeClr>
                </a:solidFill>
                <a:cs typeface="Calibri Light"/>
              </a:rPr>
              <a:t>DIAS M.H.V</a:t>
            </a:r>
            <a:br>
              <a:rPr lang="en-US" sz="4100" dirty="0">
                <a:solidFill>
                  <a:schemeClr val="accent5">
                    <a:lumMod val="50000"/>
                  </a:schemeClr>
                </a:solidFill>
              </a:rPr>
            </a:br>
            <a:br>
              <a:rPr lang="en-US" sz="4100" dirty="0">
                <a:solidFill>
                  <a:schemeClr val="accent5">
                    <a:lumMod val="50000"/>
                  </a:schemeClr>
                </a:solidFill>
              </a:rPr>
            </a:br>
            <a:r>
              <a:rPr lang="en-US" sz="4100" b="1" dirty="0">
                <a:solidFill>
                  <a:schemeClr val="accent5">
                    <a:lumMod val="50000"/>
                  </a:schemeClr>
                </a:solidFill>
              </a:rPr>
              <a:t>Information  Technology</a:t>
            </a:r>
            <a:endParaRPr lang="en-US" sz="4100" b="1" dirty="0" err="1">
              <a:solidFill>
                <a:schemeClr val="accent5">
                  <a:lumMod val="50000"/>
                </a:schemeClr>
              </a:solidFill>
              <a:cs typeface="Calibri Light"/>
            </a:endParaRPr>
          </a:p>
        </p:txBody>
      </p:sp>
      <p:sp>
        <p:nvSpPr>
          <p:cNvPr id="14" name="Rectangle 13">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4068664" cy="6858000"/>
          </a:xfrm>
          <a:prstGeom prst="rect">
            <a:avLst/>
          </a:prstGeom>
          <a:gradFill>
            <a:gsLst>
              <a:gs pos="26000">
                <a:srgbClr val="000000"/>
              </a:gs>
              <a:gs pos="100000">
                <a:schemeClr val="accent1"/>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3611463" cy="6858000"/>
          </a:xfrm>
          <a:prstGeom prst="rect">
            <a:avLst/>
          </a:prstGeom>
          <a:gradFill>
            <a:gsLst>
              <a:gs pos="0">
                <a:schemeClr val="accent1">
                  <a:lumMod val="75000"/>
                  <a:alpha val="56000"/>
                </a:schemeClr>
              </a:gs>
              <a:gs pos="100000">
                <a:srgbClr val="000000">
                  <a:alpha val="52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230721" y="-107390"/>
            <a:ext cx="3853890" cy="4068665"/>
          </a:xfrm>
          <a:prstGeom prst="rect">
            <a:avLst/>
          </a:prstGeom>
          <a:gradFill>
            <a:gsLst>
              <a:gs pos="0">
                <a:srgbClr val="000000">
                  <a:alpha val="34000"/>
                </a:srgbClr>
              </a:gs>
              <a:gs pos="96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A23EB08-805D-4D06-BD39-91AC65D2D7E5}"/>
              </a:ext>
            </a:extLst>
          </p:cNvPr>
          <p:cNvPicPr>
            <a:picLocks noChangeAspect="1"/>
          </p:cNvPicPr>
          <p:nvPr/>
        </p:nvPicPr>
        <p:blipFill rotWithShape="1">
          <a:blip r:embed="rId2"/>
          <a:srcRect l="12500" r="12500"/>
          <a:stretch/>
        </p:blipFill>
        <p:spPr>
          <a:xfrm rot="5400000">
            <a:off x="8640792" y="293668"/>
            <a:ext cx="3045257" cy="3045257"/>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p:spPr>
      </p:pic>
      <p:pic>
        <p:nvPicPr>
          <p:cNvPr id="8" name="Picture 7">
            <a:extLst>
              <a:ext uri="{FF2B5EF4-FFF2-40B4-BE49-F238E27FC236}">
                <a16:creationId xmlns:a16="http://schemas.microsoft.com/office/drawing/2014/main" id="{13EDD4BF-D122-4997-ADE8-75C21F4DE284}"/>
              </a:ext>
            </a:extLst>
          </p:cNvPr>
          <p:cNvPicPr>
            <a:picLocks noChangeAspect="1"/>
          </p:cNvPicPr>
          <p:nvPr/>
        </p:nvPicPr>
        <p:blipFill rotWithShape="1">
          <a:blip r:embed="rId3"/>
          <a:srcRect r="63863" b="-12"/>
          <a:stretch/>
        </p:blipFill>
        <p:spPr>
          <a:xfrm>
            <a:off x="0" y="6334539"/>
            <a:ext cx="3145562" cy="523461"/>
          </a:xfrm>
          <a:prstGeom prst="rect">
            <a:avLst/>
          </a:prstGeom>
        </p:spPr>
      </p:pic>
      <p:sp>
        <p:nvSpPr>
          <p:cNvPr id="9" name="TextBox 8">
            <a:extLst>
              <a:ext uri="{FF2B5EF4-FFF2-40B4-BE49-F238E27FC236}">
                <a16:creationId xmlns:a16="http://schemas.microsoft.com/office/drawing/2014/main" id="{30BE4234-014B-4F05-AC95-CBBF9D415CA2}"/>
              </a:ext>
            </a:extLst>
          </p:cNvPr>
          <p:cNvSpPr txBox="1"/>
          <p:nvPr/>
        </p:nvSpPr>
        <p:spPr>
          <a:xfrm>
            <a:off x="2630658" y="6485206"/>
            <a:ext cx="5035474" cy="372791"/>
          </a:xfrm>
          <a:prstGeom prst="rect">
            <a:avLst/>
          </a:prstGeom>
          <a:noFill/>
          <a:ln>
            <a:solidFill>
              <a:schemeClr val="bg1">
                <a:lumMod val="95000"/>
              </a:schemeClr>
            </a:solidFill>
          </a:ln>
        </p:spPr>
        <p:txBody>
          <a:bodyPr wrap="square" rtlCol="0">
            <a:spAutoFit/>
          </a:bodyPr>
          <a:lstStyle/>
          <a:p>
            <a:r>
              <a:rPr lang="en-US" dirty="0"/>
              <a:t>IT18121698  Dias M.H.V   2021-180</a:t>
            </a:r>
          </a:p>
        </p:txBody>
      </p:sp>
    </p:spTree>
    <p:extLst>
      <p:ext uri="{BB962C8B-B14F-4D97-AF65-F5344CB8AC3E}">
        <p14:creationId xmlns:p14="http://schemas.microsoft.com/office/powerpoint/2010/main" val="3829861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559294"/>
            <a:ext cx="12191999" cy="6298279"/>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28"/>
            <a:ext cx="6096001" cy="6858000"/>
          </a:xfrm>
          <a:prstGeom prst="rect">
            <a:avLst/>
          </a:prstGeom>
          <a:gradFill>
            <a:gsLst>
              <a:gs pos="13000">
                <a:srgbClr val="000000">
                  <a:alpha val="72000"/>
                </a:srgbClr>
              </a:gs>
              <a:gs pos="99000">
                <a:schemeClr val="accent1">
                  <a:lumMod val="50000"/>
                  <a:alpha val="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7C18D7-DC07-436E-A6CC-1A610AEBE127}"/>
              </a:ext>
            </a:extLst>
          </p:cNvPr>
          <p:cNvSpPr>
            <a:spLocks noGrp="1"/>
          </p:cNvSpPr>
          <p:nvPr>
            <p:ph type="title"/>
          </p:nvPr>
        </p:nvSpPr>
        <p:spPr>
          <a:xfrm>
            <a:off x="1145136" y="1028700"/>
            <a:ext cx="9947305" cy="1090657"/>
          </a:xfrm>
        </p:spPr>
        <p:txBody>
          <a:bodyPr vert="horz" lIns="91440" tIns="45720" rIns="91440" bIns="45720" rtlCol="0" anchor="b">
            <a:noAutofit/>
          </a:bodyPr>
          <a:lstStyle/>
          <a:p>
            <a:pPr algn="ctr"/>
            <a:r>
              <a:rPr lang="en-US" sz="3200" b="1" cap="all" dirty="0">
                <a:solidFill>
                  <a:schemeClr val="bg1"/>
                </a:solidFill>
                <a:ea typeface="+mj-lt"/>
                <a:cs typeface="+mj-lt"/>
              </a:rPr>
              <a:t>Medical Chatbot and doctor recommendation </a:t>
            </a:r>
            <a:endParaRPr lang="en-US" sz="3200" dirty="0">
              <a:solidFill>
                <a:schemeClr val="bg1"/>
              </a:solidFill>
            </a:endParaRPr>
          </a:p>
        </p:txBody>
      </p:sp>
      <p:sp>
        <p:nvSpPr>
          <p:cNvPr id="18" name="Freeform: Shape 17">
            <a:extLst>
              <a:ext uri="{FF2B5EF4-FFF2-40B4-BE49-F238E27FC236}">
                <a16:creationId xmlns:a16="http://schemas.microsoft.com/office/drawing/2014/main" id="{32B3ACB3-D689-442E-8A40-8680B0FEB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0">
                <a:schemeClr val="accent1">
                  <a:alpha val="5000"/>
                </a:schemeClr>
              </a:gs>
              <a:gs pos="68000">
                <a:schemeClr val="accent1">
                  <a:alpha val="15000"/>
                </a:schemeClr>
              </a:gs>
            </a:gsLst>
            <a:lin ang="21594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Graphical user interface, application&#10;&#10;Description automatically generated">
            <a:extLst>
              <a:ext uri="{FF2B5EF4-FFF2-40B4-BE49-F238E27FC236}">
                <a16:creationId xmlns:a16="http://schemas.microsoft.com/office/drawing/2014/main" id="{BAC77BAE-26FE-4362-892E-A1669861F4E8}"/>
              </a:ext>
            </a:extLst>
          </p:cNvPr>
          <p:cNvPicPr>
            <a:picLocks noChangeAspect="1"/>
          </p:cNvPicPr>
          <p:nvPr/>
        </p:nvPicPr>
        <p:blipFill rotWithShape="1">
          <a:blip r:embed="rId2"/>
          <a:srcRect t="15029" b="15029"/>
          <a:stretch/>
        </p:blipFill>
        <p:spPr>
          <a:xfrm>
            <a:off x="2343302" y="3351745"/>
            <a:ext cx="7519558" cy="3506255"/>
          </a:xfrm>
          <a:custGeom>
            <a:avLst/>
            <a:gdLst/>
            <a:ahLst/>
            <a:cxnLst/>
            <a:rect l="l" t="t" r="r" b="b"/>
            <a:pathLst>
              <a:path w="7519558" h="3506255">
                <a:moveTo>
                  <a:pt x="3759779" y="0"/>
                </a:moveTo>
                <a:cubicBezTo>
                  <a:pt x="5713450" y="0"/>
                  <a:pt x="7320331" y="1484777"/>
                  <a:pt x="7513560" y="3387468"/>
                </a:cubicBezTo>
                <a:lnTo>
                  <a:pt x="7519558" y="3506255"/>
                </a:lnTo>
                <a:lnTo>
                  <a:pt x="0" y="3506255"/>
                </a:lnTo>
                <a:lnTo>
                  <a:pt x="5998" y="3387468"/>
                </a:lnTo>
                <a:cubicBezTo>
                  <a:pt x="199227" y="1484777"/>
                  <a:pt x="1806109" y="0"/>
                  <a:pt x="3759779" y="0"/>
                </a:cubicBezTo>
                <a:close/>
              </a:path>
            </a:pathLst>
          </a:custGeom>
        </p:spPr>
      </p:pic>
    </p:spTree>
    <p:extLst>
      <p:ext uri="{BB962C8B-B14F-4D97-AF65-F5344CB8AC3E}">
        <p14:creationId xmlns:p14="http://schemas.microsoft.com/office/powerpoint/2010/main" val="1527624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monitor, screen, ocean floor&#10;&#10;Description automatically generated">
            <a:extLst>
              <a:ext uri="{FF2B5EF4-FFF2-40B4-BE49-F238E27FC236}">
                <a16:creationId xmlns:a16="http://schemas.microsoft.com/office/drawing/2014/main" id="{28EE02D9-6848-4394-AE00-EF6CB0FD51B1}"/>
              </a:ext>
            </a:extLst>
          </p:cNvPr>
          <p:cNvPicPr>
            <a:picLocks noChangeAspect="1"/>
          </p:cNvPicPr>
          <p:nvPr/>
        </p:nvPicPr>
        <p:blipFill rotWithShape="1">
          <a:blip r:embed="rId2">
            <a:extLst>
              <a:ext uri="{28A0092B-C50C-407E-A947-70E740481C1C}">
                <a14:useLocalDpi xmlns:a14="http://schemas.microsoft.com/office/drawing/2010/main" val="0"/>
              </a:ext>
            </a:extLst>
          </a:blip>
          <a:srcRect l="5259" r="15064" b="1"/>
          <a:stretch/>
        </p:blipFill>
        <p:spPr>
          <a:xfrm>
            <a:off x="20" y="-725704"/>
            <a:ext cx="12191980" cy="3541475"/>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7" name="TextBox 6">
            <a:extLst>
              <a:ext uri="{FF2B5EF4-FFF2-40B4-BE49-F238E27FC236}">
                <a16:creationId xmlns:a16="http://schemas.microsoft.com/office/drawing/2014/main" id="{5ECB4822-6415-4CC6-B39B-678771AEA464}"/>
              </a:ext>
            </a:extLst>
          </p:cNvPr>
          <p:cNvSpPr txBox="1"/>
          <p:nvPr/>
        </p:nvSpPr>
        <p:spPr>
          <a:xfrm>
            <a:off x="3513160" y="3051628"/>
            <a:ext cx="5919787" cy="245268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6000" b="1" dirty="0">
                <a:solidFill>
                  <a:srgbClr val="0070C0"/>
                </a:solidFill>
                <a:latin typeface="+mj-lt"/>
                <a:ea typeface="+mj-ea"/>
                <a:cs typeface="+mj-cs"/>
              </a:rPr>
              <a:t>Introduction</a:t>
            </a:r>
          </a:p>
        </p:txBody>
      </p:sp>
    </p:spTree>
    <p:extLst>
      <p:ext uri="{BB962C8B-B14F-4D97-AF65-F5344CB8AC3E}">
        <p14:creationId xmlns:p14="http://schemas.microsoft.com/office/powerpoint/2010/main" val="28530200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E96C48-6DE8-4D2F-9450-64989BE91D06}"/>
              </a:ext>
            </a:extLst>
          </p:cNvPr>
          <p:cNvPicPr>
            <a:picLocks noChangeAspect="1"/>
          </p:cNvPicPr>
          <p:nvPr/>
        </p:nvPicPr>
        <p:blipFill rotWithShape="1">
          <a:blip r:embed="rId2"/>
          <a:srcRect/>
          <a:stretch/>
        </p:blipFill>
        <p:spPr>
          <a:xfrm>
            <a:off x="219240" y="1119065"/>
            <a:ext cx="11753539" cy="6714217"/>
          </a:xfrm>
          <a:prstGeom prst="rect">
            <a:avLst/>
          </a:prstGeom>
        </p:spPr>
      </p:pic>
      <p:sp>
        <p:nvSpPr>
          <p:cNvPr id="7" name="TextBox 6">
            <a:extLst>
              <a:ext uri="{FF2B5EF4-FFF2-40B4-BE49-F238E27FC236}">
                <a16:creationId xmlns:a16="http://schemas.microsoft.com/office/drawing/2014/main" id="{C7C52EE3-10A5-465F-95E7-32CD2FAA7020}"/>
              </a:ext>
            </a:extLst>
          </p:cNvPr>
          <p:cNvSpPr txBox="1"/>
          <p:nvPr/>
        </p:nvSpPr>
        <p:spPr>
          <a:xfrm>
            <a:off x="580571" y="246148"/>
            <a:ext cx="4542972" cy="872917"/>
          </a:xfrm>
          <a:prstGeom prst="rect">
            <a:avLst/>
          </a:prstGeom>
        </p:spPr>
        <p:txBody>
          <a:bodyPr vert="horz" lIns="91440" tIns="45720" rIns="91440" bIns="45720" rtlCol="0" anchor="b">
            <a:normAutofit fontScale="92500"/>
          </a:bodyPr>
          <a:lstStyle/>
          <a:p>
            <a:pPr algn="ctr">
              <a:lnSpc>
                <a:spcPct val="90000"/>
              </a:lnSpc>
              <a:spcBef>
                <a:spcPct val="0"/>
              </a:spcBef>
              <a:spcAft>
                <a:spcPts val="600"/>
              </a:spcAft>
            </a:pPr>
            <a:r>
              <a:rPr lang="en-US" sz="4000" dirty="0">
                <a:ln w="0"/>
                <a:effectLst>
                  <a:outerShdw blurRad="38100" dist="19050" dir="2700000" algn="tl" rotWithShape="0">
                    <a:schemeClr val="dk1">
                      <a:alpha val="40000"/>
                    </a:schemeClr>
                  </a:outerShdw>
                </a:effectLst>
                <a:latin typeface="+mj-lt"/>
                <a:ea typeface="+mj-ea"/>
                <a:cs typeface="+mj-cs"/>
              </a:rPr>
              <a:t>Why</a:t>
            </a:r>
            <a:r>
              <a:rPr lang="en-US" sz="4000" dirty="0">
                <a:ln w="0"/>
                <a:effectLst>
                  <a:outerShdw blurRad="38100" dist="19050" dir="2700000" algn="tl" rotWithShape="0">
                    <a:prstClr val="black">
                      <a:alpha val="40000"/>
                    </a:prstClr>
                  </a:outerShdw>
                </a:effectLst>
                <a:latin typeface="+mj-lt"/>
                <a:ea typeface="+mj-ea"/>
                <a:cs typeface="+mj-cs"/>
              </a:rPr>
              <a:t> Medical Chatbot</a:t>
            </a:r>
            <a:r>
              <a:rPr lang="en-US" sz="4000" dirty="0">
                <a:latin typeface="+mj-lt"/>
                <a:ea typeface="+mj-ea"/>
                <a:cs typeface="+mj-cs"/>
              </a:rPr>
              <a:t>?</a:t>
            </a:r>
          </a:p>
        </p:txBody>
      </p:sp>
      <p:sp>
        <p:nvSpPr>
          <p:cNvPr id="8" name="Rectangle 7">
            <a:extLst>
              <a:ext uri="{FF2B5EF4-FFF2-40B4-BE49-F238E27FC236}">
                <a16:creationId xmlns:a16="http://schemas.microsoft.com/office/drawing/2014/main" id="{B295424F-BC60-4BF1-8608-CA5957B34B24}"/>
              </a:ext>
            </a:extLst>
          </p:cNvPr>
          <p:cNvSpPr/>
          <p:nvPr/>
        </p:nvSpPr>
        <p:spPr>
          <a:xfrm>
            <a:off x="678612" y="1577197"/>
            <a:ext cx="5679055" cy="6469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cs typeface="Calibri"/>
              </a:rPr>
              <a:t>Medical chatbot can gather information about patient's real time health condition.</a:t>
            </a:r>
          </a:p>
        </p:txBody>
      </p:sp>
      <p:sp>
        <p:nvSpPr>
          <p:cNvPr id="10" name="Rectangle 9">
            <a:extLst>
              <a:ext uri="{FF2B5EF4-FFF2-40B4-BE49-F238E27FC236}">
                <a16:creationId xmlns:a16="http://schemas.microsoft.com/office/drawing/2014/main" id="{532D05CE-AC6B-4B33-B1D1-D75247D8DC92}"/>
              </a:ext>
            </a:extLst>
          </p:cNvPr>
          <p:cNvSpPr/>
          <p:nvPr/>
        </p:nvSpPr>
        <p:spPr>
          <a:xfrm>
            <a:off x="678611" y="2727385"/>
            <a:ext cx="5679055" cy="6469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cs typeface="Calibri"/>
              </a:rPr>
              <a:t>Patient's severity level will be analyze using gathered information.</a:t>
            </a:r>
          </a:p>
        </p:txBody>
      </p:sp>
      <p:sp>
        <p:nvSpPr>
          <p:cNvPr id="11" name="Rectangle 10">
            <a:extLst>
              <a:ext uri="{FF2B5EF4-FFF2-40B4-BE49-F238E27FC236}">
                <a16:creationId xmlns:a16="http://schemas.microsoft.com/office/drawing/2014/main" id="{C5B430CB-ADBE-4E17-8D74-B7D7569C9056}"/>
              </a:ext>
            </a:extLst>
          </p:cNvPr>
          <p:cNvSpPr/>
          <p:nvPr/>
        </p:nvSpPr>
        <p:spPr>
          <a:xfrm>
            <a:off x="678610" y="3776932"/>
            <a:ext cx="5679055" cy="7763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cs typeface="Calibri"/>
              </a:rPr>
              <a:t>Overall result will not only depend on x-ray/CT scan classification but also depends on patient's health history and chronic diseases.</a:t>
            </a:r>
          </a:p>
        </p:txBody>
      </p:sp>
      <p:sp>
        <p:nvSpPr>
          <p:cNvPr id="12" name="Rectangle 11">
            <a:extLst>
              <a:ext uri="{FF2B5EF4-FFF2-40B4-BE49-F238E27FC236}">
                <a16:creationId xmlns:a16="http://schemas.microsoft.com/office/drawing/2014/main" id="{76C5DC46-F989-44D0-A4DF-F2404B75D8BA}"/>
              </a:ext>
            </a:extLst>
          </p:cNvPr>
          <p:cNvSpPr/>
          <p:nvPr/>
        </p:nvSpPr>
        <p:spPr>
          <a:xfrm>
            <a:off x="678609" y="4855233"/>
            <a:ext cx="5679055" cy="6469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cs typeface="Calibri"/>
              </a:rPr>
              <a:t>Maximize the accuracy level of the final output.</a:t>
            </a:r>
          </a:p>
        </p:txBody>
      </p:sp>
    </p:spTree>
    <p:extLst>
      <p:ext uri="{BB962C8B-B14F-4D97-AF65-F5344CB8AC3E}">
        <p14:creationId xmlns:p14="http://schemas.microsoft.com/office/powerpoint/2010/main" val="41272057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16A2DC-24F0-45CE-908A-0B23797943D0}"/>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a:solidFill>
                  <a:srgbClr val="FFFFFF"/>
                </a:solidFill>
              </a:rPr>
              <a:t>Research Gap</a:t>
            </a:r>
            <a:endParaRPr lang="en-US" sz="4000" kern="1200" dirty="0">
              <a:solidFill>
                <a:srgbClr val="FFFFFF"/>
              </a:solidFill>
              <a:latin typeface="+mj-lt"/>
              <a:ea typeface="+mj-ea"/>
              <a:cs typeface="+mj-cs"/>
            </a:endParaRPr>
          </a:p>
        </p:txBody>
      </p:sp>
      <p:sp>
        <p:nvSpPr>
          <p:cNvPr id="3" name="TextBox 2">
            <a:extLst>
              <a:ext uri="{FF2B5EF4-FFF2-40B4-BE49-F238E27FC236}">
                <a16:creationId xmlns:a16="http://schemas.microsoft.com/office/drawing/2014/main" id="{8405D2DD-1546-40A4-9D90-873DA8ECEE67}"/>
              </a:ext>
            </a:extLst>
          </p:cNvPr>
          <p:cNvSpPr txBox="1"/>
          <p:nvPr/>
        </p:nvSpPr>
        <p:spPr>
          <a:xfrm>
            <a:off x="698740" y="2309004"/>
            <a:ext cx="9299273"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mn-lt"/>
                <a:cs typeface="+mn-lt"/>
              </a:rPr>
              <a:t>Most of the existing applications </a:t>
            </a:r>
            <a:r>
              <a:rPr lang="en-US" sz="2400">
                <a:solidFill>
                  <a:srgbClr val="C00000"/>
                </a:solidFill>
                <a:ea typeface="+mn-lt"/>
                <a:cs typeface="+mn-lt"/>
              </a:rPr>
              <a:t>do not have </a:t>
            </a:r>
            <a:r>
              <a:rPr lang="en-US" sz="2400">
                <a:ea typeface="+mn-lt"/>
                <a:cs typeface="+mn-lt"/>
              </a:rPr>
              <a:t>the facility of </a:t>
            </a:r>
            <a:endParaRPr lang="en-US" sz="2400">
              <a:cs typeface="Calibri"/>
            </a:endParaRPr>
          </a:p>
          <a:p>
            <a:pPr marL="342900" indent="-342900">
              <a:buFont typeface="Wingdings"/>
              <a:buChar char="Ø"/>
            </a:pPr>
            <a:r>
              <a:rPr lang="en-US" sz="2400">
                <a:ea typeface="+mn-lt"/>
                <a:cs typeface="+mn-lt"/>
              </a:rPr>
              <a:t>Interact with the patient and gather health information about</a:t>
            </a:r>
          </a:p>
          <a:p>
            <a:r>
              <a:rPr lang="en-US" sz="2400">
                <a:ea typeface="+mn-lt"/>
                <a:cs typeface="+mn-lt"/>
              </a:rPr>
              <a:t>                 chronic diseases</a:t>
            </a:r>
          </a:p>
          <a:p>
            <a:r>
              <a:rPr lang="en-US" sz="2400">
                <a:ea typeface="+mn-lt"/>
                <a:cs typeface="+mn-lt"/>
              </a:rPr>
              <a:t>                 surgeries</a:t>
            </a:r>
            <a:endParaRPr lang="en-US" sz="2400">
              <a:cs typeface="Calibri"/>
            </a:endParaRPr>
          </a:p>
          <a:p>
            <a:r>
              <a:rPr lang="en-US" sz="2400">
                <a:ea typeface="+mn-lt"/>
                <a:cs typeface="+mn-lt"/>
              </a:rPr>
              <a:t>                 Pregnancy</a:t>
            </a:r>
            <a:endParaRPr lang="en-US" sz="2400">
              <a:cs typeface="Calibri"/>
            </a:endParaRPr>
          </a:p>
          <a:p>
            <a:r>
              <a:rPr lang="en-US" sz="2400">
                <a:ea typeface="+mn-lt"/>
                <a:cs typeface="+mn-lt"/>
              </a:rPr>
              <a:t>                 bad health habits etc.</a:t>
            </a:r>
            <a:endParaRPr lang="en-US" sz="2400">
              <a:cs typeface="Calibri"/>
            </a:endParaRPr>
          </a:p>
          <a:p>
            <a:pPr marL="342900" indent="-342900">
              <a:buFont typeface="Wingdings"/>
              <a:buChar char="Ø"/>
            </a:pPr>
            <a:r>
              <a:rPr lang="en-US" sz="2400">
                <a:ea typeface="+mn-lt"/>
                <a:cs typeface="+mn-lt"/>
              </a:rPr>
              <a:t>checking the severity level based on gathered information.</a:t>
            </a:r>
            <a:endParaRPr lang="en-US" sz="2400">
              <a:cs typeface="Calibri"/>
            </a:endParaRPr>
          </a:p>
          <a:p>
            <a:pPr marL="342900" indent="-342900">
              <a:buFont typeface="Wingdings"/>
              <a:buChar char="Ø"/>
            </a:pPr>
            <a:r>
              <a:rPr lang="en-US" sz="2400">
                <a:ea typeface="+mn-lt"/>
                <a:cs typeface="+mn-lt"/>
              </a:rPr>
              <a:t>Gather information about patient’s current health condition.</a:t>
            </a:r>
            <a:endParaRPr lang="en-US" sz="2400">
              <a:cs typeface="Calibri"/>
            </a:endParaRPr>
          </a:p>
          <a:p>
            <a:pPr marL="342900" indent="-342900">
              <a:buFont typeface="Wingdings"/>
              <a:buChar char="Ø"/>
            </a:pPr>
            <a:r>
              <a:rPr lang="en-US" sz="2400">
                <a:ea typeface="+mn-lt"/>
                <a:cs typeface="+mn-lt"/>
              </a:rPr>
              <a:t>giving doctor recommendation, health tips according to the severity level of the patient.</a:t>
            </a:r>
            <a:endParaRPr lang="en-US" sz="2400">
              <a:cs typeface="Calibri"/>
            </a:endParaRPr>
          </a:p>
          <a:p>
            <a:pPr algn="l"/>
            <a:endParaRPr lang="en-US" sz="2400" dirty="0">
              <a:cs typeface="Calibri"/>
            </a:endParaRPr>
          </a:p>
        </p:txBody>
      </p:sp>
      <p:pic>
        <p:nvPicPr>
          <p:cNvPr id="6" name="Picture 6" descr="Text&#10;&#10;Description automatically generated">
            <a:extLst>
              <a:ext uri="{FF2B5EF4-FFF2-40B4-BE49-F238E27FC236}">
                <a16:creationId xmlns:a16="http://schemas.microsoft.com/office/drawing/2014/main" id="{17ACB449-B61E-4E1C-900F-D319341A581B}"/>
              </a:ext>
            </a:extLst>
          </p:cNvPr>
          <p:cNvPicPr>
            <a:picLocks noChangeAspect="1"/>
          </p:cNvPicPr>
          <p:nvPr/>
        </p:nvPicPr>
        <p:blipFill>
          <a:blip r:embed="rId2"/>
          <a:stretch>
            <a:fillRect/>
          </a:stretch>
        </p:blipFill>
        <p:spPr>
          <a:xfrm>
            <a:off x="8865080" y="157261"/>
            <a:ext cx="3088256" cy="25034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24915784"/>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E30F6A2F-0169-4EDC-BC0B-35617D3546C1}"/>
              </a:ext>
            </a:extLst>
          </p:cNvPr>
          <p:cNvGraphicFramePr>
            <a:graphicFrameLocks noGrp="1"/>
          </p:cNvGraphicFramePr>
          <p:nvPr>
            <p:extLst>
              <p:ext uri="{D42A27DB-BD31-4B8C-83A1-F6EECF244321}">
                <p14:modId xmlns:p14="http://schemas.microsoft.com/office/powerpoint/2010/main" val="1606138144"/>
              </p:ext>
            </p:extLst>
          </p:nvPr>
        </p:nvGraphicFramePr>
        <p:xfrm>
          <a:off x="355600" y="688149"/>
          <a:ext cx="11480800" cy="5481701"/>
        </p:xfrm>
        <a:graphic>
          <a:graphicData uri="http://schemas.openxmlformats.org/drawingml/2006/table">
            <a:tbl>
              <a:tblPr firstRow="1" bandRow="1">
                <a:tableStyleId>{5C22544A-7EE6-4342-B048-85BDC9FD1C3A}</a:tableStyleId>
              </a:tblPr>
              <a:tblGrid>
                <a:gridCol w="1640114">
                  <a:extLst>
                    <a:ext uri="{9D8B030D-6E8A-4147-A177-3AD203B41FA5}">
                      <a16:colId xmlns:a16="http://schemas.microsoft.com/office/drawing/2014/main" val="3030532440"/>
                    </a:ext>
                  </a:extLst>
                </a:gridCol>
                <a:gridCol w="1640114">
                  <a:extLst>
                    <a:ext uri="{9D8B030D-6E8A-4147-A177-3AD203B41FA5}">
                      <a16:colId xmlns:a16="http://schemas.microsoft.com/office/drawing/2014/main" val="3277005083"/>
                    </a:ext>
                  </a:extLst>
                </a:gridCol>
                <a:gridCol w="1563830">
                  <a:extLst>
                    <a:ext uri="{9D8B030D-6E8A-4147-A177-3AD203B41FA5}">
                      <a16:colId xmlns:a16="http://schemas.microsoft.com/office/drawing/2014/main" val="2857834643"/>
                    </a:ext>
                  </a:extLst>
                </a:gridCol>
                <a:gridCol w="1716399">
                  <a:extLst>
                    <a:ext uri="{9D8B030D-6E8A-4147-A177-3AD203B41FA5}">
                      <a16:colId xmlns:a16="http://schemas.microsoft.com/office/drawing/2014/main" val="3123514479"/>
                    </a:ext>
                  </a:extLst>
                </a:gridCol>
                <a:gridCol w="1640114">
                  <a:extLst>
                    <a:ext uri="{9D8B030D-6E8A-4147-A177-3AD203B41FA5}">
                      <a16:colId xmlns:a16="http://schemas.microsoft.com/office/drawing/2014/main" val="818920692"/>
                    </a:ext>
                  </a:extLst>
                </a:gridCol>
                <a:gridCol w="1525688">
                  <a:extLst>
                    <a:ext uri="{9D8B030D-6E8A-4147-A177-3AD203B41FA5}">
                      <a16:colId xmlns:a16="http://schemas.microsoft.com/office/drawing/2014/main" val="1923983444"/>
                    </a:ext>
                  </a:extLst>
                </a:gridCol>
                <a:gridCol w="1754541">
                  <a:extLst>
                    <a:ext uri="{9D8B030D-6E8A-4147-A177-3AD203B41FA5}">
                      <a16:colId xmlns:a16="http://schemas.microsoft.com/office/drawing/2014/main" val="2148462946"/>
                    </a:ext>
                  </a:extLst>
                </a:gridCol>
              </a:tblGrid>
              <a:tr h="1290193">
                <a:tc>
                  <a:txBody>
                    <a:bodyPr/>
                    <a:lstStyle/>
                    <a:p>
                      <a:pPr marL="0" algn="l" rtl="0" eaLnBrk="1" latinLnBrk="0" hangingPunct="1">
                        <a:spcBef>
                          <a:spcPts val="0"/>
                        </a:spcBef>
                        <a:spcAft>
                          <a:spcPts val="0"/>
                        </a:spcAft>
                      </a:pPr>
                      <a:r>
                        <a:rPr lang="en-US" sz="1400" kern="1200">
                          <a:effectLst/>
                        </a:rPr>
                        <a:t>Application</a:t>
                      </a:r>
                      <a:endParaRPr lang="en-US">
                        <a:effectLst/>
                      </a:endParaRPr>
                    </a:p>
                  </a:txBody>
                  <a:tcPr marL="0" marR="0" marT="0" marB="0" anchor="ctr"/>
                </a:tc>
                <a:tc>
                  <a:txBody>
                    <a:bodyPr/>
                    <a:lstStyle/>
                    <a:p>
                      <a:pPr marL="0" algn="l" rtl="0" eaLnBrk="1" latinLnBrk="0" hangingPunct="1">
                        <a:spcBef>
                          <a:spcPts val="0"/>
                        </a:spcBef>
                        <a:spcAft>
                          <a:spcPts val="0"/>
                        </a:spcAft>
                      </a:pPr>
                      <a:r>
                        <a:rPr lang="en-US" sz="1400" kern="1200">
                          <a:effectLst/>
                        </a:rPr>
                        <a:t>Pneumonia detection</a:t>
                      </a:r>
                      <a:endParaRPr lang="en-US">
                        <a:effectLst/>
                      </a:endParaRPr>
                    </a:p>
                  </a:txBody>
                  <a:tcPr marL="0" marR="0" marT="0" marB="0" anchor="ctr"/>
                </a:tc>
                <a:tc>
                  <a:txBody>
                    <a:bodyPr/>
                    <a:lstStyle/>
                    <a:p>
                      <a:pPr marL="0" algn="l" rtl="0" eaLnBrk="1" latinLnBrk="0" hangingPunct="1">
                        <a:spcBef>
                          <a:spcPts val="0"/>
                        </a:spcBef>
                        <a:spcAft>
                          <a:spcPts val="0"/>
                        </a:spcAft>
                      </a:pPr>
                      <a:r>
                        <a:rPr lang="en-US" sz="1400" kern="1200">
                          <a:effectLst/>
                        </a:rPr>
                        <a:t>Covid-19 detection</a:t>
                      </a:r>
                      <a:endParaRPr lang="en-US">
                        <a:effectLst/>
                      </a:endParaRPr>
                    </a:p>
                  </a:txBody>
                  <a:tcPr marL="0" marR="0" marT="0" marB="0" anchor="ctr"/>
                </a:tc>
                <a:tc>
                  <a:txBody>
                    <a:bodyPr/>
                    <a:lstStyle/>
                    <a:p>
                      <a:pPr marL="0" algn="l" rtl="0" eaLnBrk="1" latinLnBrk="0" hangingPunct="1">
                        <a:spcBef>
                          <a:spcPts val="0"/>
                        </a:spcBef>
                        <a:spcAft>
                          <a:spcPts val="0"/>
                        </a:spcAft>
                      </a:pPr>
                      <a:r>
                        <a:rPr lang="en-US" sz="1400" kern="1200">
                          <a:effectLst/>
                        </a:rPr>
                        <a:t>Ask patient’s bad health habits</a:t>
                      </a:r>
                      <a:endParaRPr lang="en-US">
                        <a:effectLst/>
                      </a:endParaRPr>
                    </a:p>
                  </a:txBody>
                  <a:tcPr marL="0" marR="0" marT="0" marB="0" anchor="ctr"/>
                </a:tc>
                <a:tc>
                  <a:txBody>
                    <a:bodyPr/>
                    <a:lstStyle/>
                    <a:p>
                      <a:pPr marL="0" algn="l" rtl="0" eaLnBrk="1" latinLnBrk="0" hangingPunct="1">
                        <a:spcBef>
                          <a:spcPts val="0"/>
                        </a:spcBef>
                        <a:spcAft>
                          <a:spcPts val="0"/>
                        </a:spcAft>
                      </a:pPr>
                      <a:r>
                        <a:rPr lang="en-US" sz="1400" kern="1200">
                          <a:effectLst/>
                        </a:rPr>
                        <a:t>Ask patient’s health history</a:t>
                      </a:r>
                      <a:endParaRPr lang="en-US">
                        <a:effectLst/>
                      </a:endParaRPr>
                    </a:p>
                  </a:txBody>
                  <a:tcPr marL="0" marR="0" marT="0" marB="0" anchor="ctr"/>
                </a:tc>
                <a:tc>
                  <a:txBody>
                    <a:bodyPr/>
                    <a:lstStyle/>
                    <a:p>
                      <a:pPr marL="0" algn="l" rtl="0" eaLnBrk="1" latinLnBrk="0" hangingPunct="1">
                        <a:spcBef>
                          <a:spcPts val="0"/>
                        </a:spcBef>
                        <a:spcAft>
                          <a:spcPts val="0"/>
                        </a:spcAft>
                      </a:pPr>
                      <a:r>
                        <a:rPr lang="en-US" sz="1400" kern="1200">
                          <a:effectLst/>
                        </a:rPr>
                        <a:t>Doctor recommendation/health precautionary methods</a:t>
                      </a:r>
                      <a:endParaRPr lang="en-US">
                        <a:effectLst/>
                      </a:endParaRPr>
                    </a:p>
                  </a:txBody>
                  <a:tcPr marL="0" marR="0" marT="0" marB="0" anchor="ctr"/>
                </a:tc>
                <a:tc>
                  <a:txBody>
                    <a:bodyPr/>
                    <a:lstStyle/>
                    <a:p>
                      <a:pPr marL="0" algn="l" rtl="0" eaLnBrk="1" latinLnBrk="0" hangingPunct="1">
                        <a:spcBef>
                          <a:spcPts val="0"/>
                        </a:spcBef>
                        <a:spcAft>
                          <a:spcPts val="0"/>
                        </a:spcAft>
                      </a:pPr>
                      <a:r>
                        <a:rPr lang="en-US" sz="1400" kern="1200">
                          <a:effectLst/>
                        </a:rPr>
                        <a:t>Gives information about the disease</a:t>
                      </a:r>
                      <a:endParaRPr lang="en-US">
                        <a:effectLst/>
                      </a:endParaRPr>
                    </a:p>
                  </a:txBody>
                  <a:tcPr marL="0" marR="0" marT="0" marB="0" anchor="ctr"/>
                </a:tc>
                <a:extLst>
                  <a:ext uri="{0D108BD9-81ED-4DB2-BD59-A6C34878D82A}">
                    <a16:rowId xmlns:a16="http://schemas.microsoft.com/office/drawing/2014/main" val="3196573681"/>
                  </a:ext>
                </a:extLst>
              </a:tr>
              <a:tr h="806450">
                <a:tc>
                  <a:txBody>
                    <a:bodyPr/>
                    <a:lstStyle/>
                    <a:p>
                      <a:pPr marL="0" algn="l" rtl="0" eaLnBrk="1" latinLnBrk="0" hangingPunct="1">
                        <a:spcBef>
                          <a:spcPts val="0"/>
                        </a:spcBef>
                        <a:spcAft>
                          <a:spcPts val="0"/>
                        </a:spcAft>
                      </a:pPr>
                      <a:r>
                        <a:rPr lang="en-US" sz="1400" kern="1200">
                          <a:effectLst/>
                        </a:rPr>
                        <a:t>Mobile App A</a:t>
                      </a:r>
                      <a:endParaRPr lang="en-US">
                        <a:effectLst/>
                      </a:endParaRPr>
                    </a:p>
                    <a:p>
                      <a:pPr marL="0" algn="l" rtl="0" eaLnBrk="1" latinLnBrk="0" hangingPunct="1">
                        <a:spcBef>
                          <a:spcPts val="0"/>
                        </a:spcBef>
                        <a:spcAft>
                          <a:spcPts val="0"/>
                        </a:spcAft>
                      </a:pPr>
                      <a:r>
                        <a:rPr lang="en-US" sz="1400" kern="1200">
                          <a:effectLst/>
                        </a:rPr>
                        <a:t>(Pneumonia)</a:t>
                      </a:r>
                      <a:endParaRPr lang="en-US">
                        <a:effectLst/>
                      </a:endParaRPr>
                    </a:p>
                  </a:txBody>
                  <a:tcPr marL="0" marR="0" marT="0" marB="0" anchor="ctr"/>
                </a:tc>
                <a:tc>
                  <a:txBody>
                    <a:bodyPr/>
                    <a:lstStyle/>
                    <a:p>
                      <a:pPr marL="0" algn="l" rtl="0" eaLnBrk="1" latinLnBrk="0" hangingPunct="1">
                        <a:spcBef>
                          <a:spcPts val="0"/>
                        </a:spcBef>
                        <a:spcAft>
                          <a:spcPts val="0"/>
                        </a:spcAft>
                      </a:pPr>
                      <a:endParaRPr lang="en-US">
                        <a:effectLst/>
                      </a:endParaRPr>
                    </a:p>
                  </a:txBody>
                  <a:tcPr marL="0" marR="0" marT="0" marB="0" anchor="ctr"/>
                </a:tc>
                <a:tc>
                  <a:txBody>
                    <a:bodyPr/>
                    <a:lstStyle/>
                    <a:p>
                      <a:pPr marL="0" algn="l" rtl="0" eaLnBrk="1" latinLnBrk="0" hangingPunct="1">
                        <a:spcBef>
                          <a:spcPts val="0"/>
                        </a:spcBef>
                        <a:spcAft>
                          <a:spcPts val="0"/>
                        </a:spcAft>
                      </a:pPr>
                      <a:endParaRPr lang="en-US">
                        <a:effectLst/>
                      </a:endParaRPr>
                    </a:p>
                  </a:txBody>
                  <a:tcPr marL="0" marR="0" marT="0" marB="0" anchor="ctr"/>
                </a:tc>
                <a:tc>
                  <a:txBody>
                    <a:bodyPr/>
                    <a:lstStyle/>
                    <a:p>
                      <a:pPr marL="0" algn="l" rtl="0" eaLnBrk="1" latinLnBrk="0" hangingPunct="1">
                        <a:spcBef>
                          <a:spcPts val="0"/>
                        </a:spcBef>
                        <a:spcAft>
                          <a:spcPts val="0"/>
                        </a:spcAft>
                      </a:pPr>
                      <a:endParaRPr lang="en-US">
                        <a:effectLst/>
                      </a:endParaRPr>
                    </a:p>
                  </a:txBody>
                  <a:tcPr marL="0" marR="0" marT="0" marB="0" anchor="ctr"/>
                </a:tc>
                <a:tc>
                  <a:txBody>
                    <a:bodyPr/>
                    <a:lstStyle/>
                    <a:p>
                      <a:pPr marL="0" algn="l" rtl="0" eaLnBrk="1" latinLnBrk="0" hangingPunct="1">
                        <a:spcBef>
                          <a:spcPts val="0"/>
                        </a:spcBef>
                        <a:spcAft>
                          <a:spcPts val="0"/>
                        </a:spcAft>
                      </a:pPr>
                      <a:endParaRPr lang="en-US">
                        <a:effectLst/>
                      </a:endParaRPr>
                    </a:p>
                  </a:txBody>
                  <a:tcPr marL="0" marR="0" marT="0" marB="0" anchor="ctr"/>
                </a:tc>
                <a:tc>
                  <a:txBody>
                    <a:bodyPr/>
                    <a:lstStyle/>
                    <a:p>
                      <a:pPr marL="0" algn="l" rtl="0" eaLnBrk="1" latinLnBrk="0" hangingPunct="1">
                        <a:spcBef>
                          <a:spcPts val="0"/>
                        </a:spcBef>
                        <a:spcAft>
                          <a:spcPts val="0"/>
                        </a:spcAft>
                      </a:pPr>
                      <a:endParaRPr lang="en-US">
                        <a:effectLst/>
                      </a:endParaRPr>
                    </a:p>
                  </a:txBody>
                  <a:tcPr marL="0" marR="0" marT="0" marB="0" anchor="ctr"/>
                </a:tc>
                <a:tc>
                  <a:txBody>
                    <a:bodyPr/>
                    <a:lstStyle/>
                    <a:p>
                      <a:pPr marL="0" algn="l" rtl="0" eaLnBrk="1" latinLnBrk="0" hangingPunct="1">
                        <a:spcBef>
                          <a:spcPts val="0"/>
                        </a:spcBef>
                        <a:spcAft>
                          <a:spcPts val="0"/>
                        </a:spcAft>
                      </a:pPr>
                      <a:endParaRPr lang="en-US">
                        <a:effectLst/>
                      </a:endParaRPr>
                    </a:p>
                  </a:txBody>
                  <a:tcPr marL="0" marR="0" marT="0" marB="0" anchor="ctr"/>
                </a:tc>
                <a:extLst>
                  <a:ext uri="{0D108BD9-81ED-4DB2-BD59-A6C34878D82A}">
                    <a16:rowId xmlns:a16="http://schemas.microsoft.com/office/drawing/2014/main" val="1615260422"/>
                  </a:ext>
                </a:extLst>
              </a:tr>
              <a:tr h="804545">
                <a:tc>
                  <a:txBody>
                    <a:bodyPr/>
                    <a:lstStyle/>
                    <a:p>
                      <a:pPr marL="0" algn="l" rtl="0" eaLnBrk="1" latinLnBrk="0" hangingPunct="1">
                        <a:spcBef>
                          <a:spcPts val="0"/>
                        </a:spcBef>
                        <a:spcAft>
                          <a:spcPts val="0"/>
                        </a:spcAft>
                      </a:pPr>
                      <a:r>
                        <a:rPr lang="en-US" sz="1400" kern="1200">
                          <a:effectLst/>
                        </a:rPr>
                        <a:t>Mobile App B</a:t>
                      </a:r>
                      <a:endParaRPr lang="en-US">
                        <a:effectLst/>
                      </a:endParaRPr>
                    </a:p>
                    <a:p>
                      <a:pPr marL="0" algn="l" rtl="0" eaLnBrk="1" latinLnBrk="0" hangingPunct="1">
                        <a:spcBef>
                          <a:spcPts val="0"/>
                        </a:spcBef>
                        <a:spcAft>
                          <a:spcPts val="0"/>
                        </a:spcAft>
                      </a:pPr>
                      <a:r>
                        <a:rPr lang="en-US" sz="1400" kern="1200">
                          <a:effectLst/>
                        </a:rPr>
                        <a:t>(Corona check)</a:t>
                      </a:r>
                      <a:endParaRPr lang="en-US">
                        <a:effectLst/>
                      </a:endParaRPr>
                    </a:p>
                  </a:txBody>
                  <a:tcPr marL="0" marR="0" marT="0" marB="0" anchor="ctr"/>
                </a:tc>
                <a:tc>
                  <a:txBody>
                    <a:bodyPr/>
                    <a:lstStyle/>
                    <a:p>
                      <a:pPr marL="0" algn="l" rtl="0" eaLnBrk="1" latinLnBrk="0" hangingPunct="1">
                        <a:spcBef>
                          <a:spcPts val="0"/>
                        </a:spcBef>
                        <a:spcAft>
                          <a:spcPts val="0"/>
                        </a:spcAft>
                      </a:pPr>
                      <a:endParaRPr lang="en-US">
                        <a:effectLst/>
                      </a:endParaRPr>
                    </a:p>
                  </a:txBody>
                  <a:tcPr marL="0" marR="0" marT="0" marB="0" anchor="ctr"/>
                </a:tc>
                <a:tc>
                  <a:txBody>
                    <a:bodyPr/>
                    <a:lstStyle/>
                    <a:p>
                      <a:pPr marL="0" algn="l" rtl="0" eaLnBrk="1" latinLnBrk="0" hangingPunct="1">
                        <a:spcBef>
                          <a:spcPts val="0"/>
                        </a:spcBef>
                        <a:spcAft>
                          <a:spcPts val="0"/>
                        </a:spcAft>
                      </a:pPr>
                      <a:endParaRPr lang="en-US">
                        <a:effectLst/>
                      </a:endParaRPr>
                    </a:p>
                  </a:txBody>
                  <a:tcPr marL="0" marR="0" marT="0" marB="0" anchor="ctr"/>
                </a:tc>
                <a:tc>
                  <a:txBody>
                    <a:bodyPr/>
                    <a:lstStyle/>
                    <a:p>
                      <a:pPr marL="0" algn="l" rtl="0" eaLnBrk="1" latinLnBrk="0" hangingPunct="1">
                        <a:spcBef>
                          <a:spcPts val="0"/>
                        </a:spcBef>
                        <a:spcAft>
                          <a:spcPts val="0"/>
                        </a:spcAft>
                      </a:pPr>
                      <a:endParaRPr lang="en-US">
                        <a:effectLst/>
                      </a:endParaRPr>
                    </a:p>
                  </a:txBody>
                  <a:tcPr marL="0" marR="0" marT="0" marB="0" anchor="ctr"/>
                </a:tc>
                <a:tc>
                  <a:txBody>
                    <a:bodyPr/>
                    <a:lstStyle/>
                    <a:p>
                      <a:pPr marL="0" algn="l" rtl="0" eaLnBrk="1" latinLnBrk="0" hangingPunct="1">
                        <a:spcBef>
                          <a:spcPts val="0"/>
                        </a:spcBef>
                        <a:spcAft>
                          <a:spcPts val="0"/>
                        </a:spcAft>
                      </a:pPr>
                      <a:endParaRPr lang="en-US">
                        <a:effectLst/>
                      </a:endParaRPr>
                    </a:p>
                  </a:txBody>
                  <a:tcPr marL="0" marR="0" marT="0" marB="0" anchor="ctr"/>
                </a:tc>
                <a:tc>
                  <a:txBody>
                    <a:bodyPr/>
                    <a:lstStyle/>
                    <a:p>
                      <a:pPr marL="0" algn="l" rtl="0" eaLnBrk="1" latinLnBrk="0" hangingPunct="1">
                        <a:spcBef>
                          <a:spcPts val="0"/>
                        </a:spcBef>
                        <a:spcAft>
                          <a:spcPts val="0"/>
                        </a:spcAft>
                      </a:pPr>
                      <a:endParaRPr lang="en-US">
                        <a:effectLst/>
                      </a:endParaRPr>
                    </a:p>
                  </a:txBody>
                  <a:tcPr marL="0" marR="0" marT="0" marB="0" anchor="ctr"/>
                </a:tc>
                <a:tc>
                  <a:txBody>
                    <a:bodyPr/>
                    <a:lstStyle/>
                    <a:p>
                      <a:pPr marL="0" algn="l" rtl="0" eaLnBrk="1" latinLnBrk="0" hangingPunct="1">
                        <a:spcBef>
                          <a:spcPts val="0"/>
                        </a:spcBef>
                        <a:spcAft>
                          <a:spcPts val="0"/>
                        </a:spcAft>
                      </a:pPr>
                      <a:endParaRPr lang="en-US">
                        <a:effectLst/>
                      </a:endParaRPr>
                    </a:p>
                  </a:txBody>
                  <a:tcPr marL="0" marR="0" marT="0" marB="0" anchor="ctr"/>
                </a:tc>
                <a:extLst>
                  <a:ext uri="{0D108BD9-81ED-4DB2-BD59-A6C34878D82A}">
                    <a16:rowId xmlns:a16="http://schemas.microsoft.com/office/drawing/2014/main" val="3387821356"/>
                  </a:ext>
                </a:extLst>
              </a:tr>
              <a:tr h="806450">
                <a:tc>
                  <a:txBody>
                    <a:bodyPr/>
                    <a:lstStyle/>
                    <a:p>
                      <a:pPr marL="0" algn="l" rtl="0" eaLnBrk="1" latinLnBrk="0" hangingPunct="1">
                        <a:spcBef>
                          <a:spcPts val="0"/>
                        </a:spcBef>
                        <a:spcAft>
                          <a:spcPts val="0"/>
                        </a:spcAft>
                      </a:pPr>
                      <a:r>
                        <a:rPr lang="en-US" sz="1400" kern="1200">
                          <a:effectLst/>
                        </a:rPr>
                        <a:t>Mobile App C</a:t>
                      </a:r>
                      <a:endParaRPr lang="en-US">
                        <a:effectLst/>
                      </a:endParaRPr>
                    </a:p>
                    <a:p>
                      <a:pPr marL="0" algn="l" rtl="0" eaLnBrk="1" latinLnBrk="0" hangingPunct="1">
                        <a:spcBef>
                          <a:spcPts val="0"/>
                        </a:spcBef>
                        <a:spcAft>
                          <a:spcPts val="0"/>
                        </a:spcAft>
                      </a:pPr>
                      <a:r>
                        <a:rPr lang="en-US" sz="1400" kern="1200">
                          <a:effectLst/>
                        </a:rPr>
                        <a:t>(x-ray classifier)</a:t>
                      </a:r>
                      <a:endParaRPr lang="en-US">
                        <a:effectLst/>
                      </a:endParaRPr>
                    </a:p>
                  </a:txBody>
                  <a:tcPr marL="0" marR="0" marT="0" marB="0" anchor="ctr"/>
                </a:tc>
                <a:tc>
                  <a:txBody>
                    <a:bodyPr/>
                    <a:lstStyle/>
                    <a:p>
                      <a:pPr marL="0" algn="l" rtl="0" eaLnBrk="1" latinLnBrk="0" hangingPunct="1">
                        <a:spcBef>
                          <a:spcPts val="0"/>
                        </a:spcBef>
                        <a:spcAft>
                          <a:spcPts val="0"/>
                        </a:spcAft>
                      </a:pPr>
                      <a:endParaRPr lang="en-US">
                        <a:effectLst/>
                      </a:endParaRPr>
                    </a:p>
                  </a:txBody>
                  <a:tcPr marL="0" marR="0" marT="0" marB="0" anchor="ctr"/>
                </a:tc>
                <a:tc>
                  <a:txBody>
                    <a:bodyPr/>
                    <a:lstStyle/>
                    <a:p>
                      <a:pPr marL="0" algn="l" rtl="0" eaLnBrk="1" latinLnBrk="0" hangingPunct="1">
                        <a:spcBef>
                          <a:spcPts val="0"/>
                        </a:spcBef>
                        <a:spcAft>
                          <a:spcPts val="0"/>
                        </a:spcAft>
                      </a:pPr>
                      <a:endParaRPr lang="en-US">
                        <a:effectLst/>
                      </a:endParaRPr>
                    </a:p>
                  </a:txBody>
                  <a:tcPr marL="0" marR="0" marT="0" marB="0" anchor="ctr"/>
                </a:tc>
                <a:tc>
                  <a:txBody>
                    <a:bodyPr/>
                    <a:lstStyle/>
                    <a:p>
                      <a:pPr marL="0" algn="l" rtl="0" eaLnBrk="1" latinLnBrk="0" hangingPunct="1">
                        <a:spcBef>
                          <a:spcPts val="0"/>
                        </a:spcBef>
                        <a:spcAft>
                          <a:spcPts val="0"/>
                        </a:spcAft>
                      </a:pPr>
                      <a:endParaRPr lang="en-US">
                        <a:effectLst/>
                      </a:endParaRPr>
                    </a:p>
                  </a:txBody>
                  <a:tcPr marL="0" marR="0" marT="0" marB="0" anchor="ctr"/>
                </a:tc>
                <a:tc>
                  <a:txBody>
                    <a:bodyPr/>
                    <a:lstStyle/>
                    <a:p>
                      <a:pPr marL="0" algn="l" rtl="0" eaLnBrk="1" latinLnBrk="0" hangingPunct="1">
                        <a:spcBef>
                          <a:spcPts val="0"/>
                        </a:spcBef>
                        <a:spcAft>
                          <a:spcPts val="0"/>
                        </a:spcAft>
                      </a:pPr>
                      <a:endParaRPr lang="en-US">
                        <a:effectLst/>
                      </a:endParaRPr>
                    </a:p>
                  </a:txBody>
                  <a:tcPr marL="0" marR="0" marT="0" marB="0" anchor="ctr"/>
                </a:tc>
                <a:tc>
                  <a:txBody>
                    <a:bodyPr/>
                    <a:lstStyle/>
                    <a:p>
                      <a:pPr marL="0" algn="l" rtl="0" eaLnBrk="1" latinLnBrk="0" hangingPunct="1">
                        <a:spcBef>
                          <a:spcPts val="0"/>
                        </a:spcBef>
                        <a:spcAft>
                          <a:spcPts val="0"/>
                        </a:spcAft>
                      </a:pPr>
                      <a:endParaRPr lang="en-US">
                        <a:effectLst/>
                      </a:endParaRPr>
                    </a:p>
                  </a:txBody>
                  <a:tcPr marL="0" marR="0" marT="0" marB="0" anchor="ctr"/>
                </a:tc>
                <a:tc>
                  <a:txBody>
                    <a:bodyPr/>
                    <a:lstStyle/>
                    <a:p>
                      <a:pPr marL="0" algn="l" rtl="0" eaLnBrk="1" latinLnBrk="0" hangingPunct="1">
                        <a:spcBef>
                          <a:spcPts val="0"/>
                        </a:spcBef>
                        <a:spcAft>
                          <a:spcPts val="0"/>
                        </a:spcAft>
                      </a:pPr>
                      <a:endParaRPr lang="en-US">
                        <a:effectLst/>
                      </a:endParaRPr>
                    </a:p>
                  </a:txBody>
                  <a:tcPr marL="0" marR="0" marT="0" marB="0" anchor="ctr"/>
                </a:tc>
                <a:extLst>
                  <a:ext uri="{0D108BD9-81ED-4DB2-BD59-A6C34878D82A}">
                    <a16:rowId xmlns:a16="http://schemas.microsoft.com/office/drawing/2014/main" val="91162841"/>
                  </a:ext>
                </a:extLst>
              </a:tr>
              <a:tr h="1774063">
                <a:tc>
                  <a:txBody>
                    <a:bodyPr/>
                    <a:lstStyle/>
                    <a:p>
                      <a:pPr marL="0" algn="l" rtl="0" eaLnBrk="1" latinLnBrk="0" hangingPunct="1">
                        <a:spcBef>
                          <a:spcPts val="0"/>
                        </a:spcBef>
                        <a:spcAft>
                          <a:spcPts val="0"/>
                        </a:spcAft>
                      </a:pPr>
                      <a:r>
                        <a:rPr lang="en-US" sz="1400" kern="1200">
                          <a:effectLst/>
                        </a:rPr>
                        <a:t>Smart assistant to ease the process of Covid-19 and Pneumonia Detection</a:t>
                      </a:r>
                      <a:br>
                        <a:rPr lang="en-US" sz="1400" kern="1200">
                          <a:effectLst/>
                        </a:rPr>
                      </a:br>
                      <a:endParaRPr lang="en-US">
                        <a:effectLst/>
                      </a:endParaRPr>
                    </a:p>
                  </a:txBody>
                  <a:tcPr marL="0" marR="0" marT="0" marB="0" anchor="ctr"/>
                </a:tc>
                <a:tc>
                  <a:txBody>
                    <a:bodyPr/>
                    <a:lstStyle/>
                    <a:p>
                      <a:pPr marL="0" algn="l" rtl="0" eaLnBrk="1" latinLnBrk="0" hangingPunct="1">
                        <a:spcBef>
                          <a:spcPts val="0"/>
                        </a:spcBef>
                        <a:spcAft>
                          <a:spcPts val="0"/>
                        </a:spcAft>
                      </a:pPr>
                      <a:endParaRPr lang="en-US">
                        <a:effectLst/>
                      </a:endParaRPr>
                    </a:p>
                  </a:txBody>
                  <a:tcPr marL="0" marR="0" marT="0" marB="0" anchor="ctr"/>
                </a:tc>
                <a:tc>
                  <a:txBody>
                    <a:bodyPr/>
                    <a:lstStyle/>
                    <a:p>
                      <a:pPr marL="0" algn="l" rtl="0" eaLnBrk="1" latinLnBrk="0" hangingPunct="1">
                        <a:spcBef>
                          <a:spcPts val="0"/>
                        </a:spcBef>
                        <a:spcAft>
                          <a:spcPts val="0"/>
                        </a:spcAft>
                      </a:pPr>
                      <a:endParaRPr lang="en-US">
                        <a:effectLst/>
                      </a:endParaRPr>
                    </a:p>
                  </a:txBody>
                  <a:tcPr marL="0" marR="0" marT="0" marB="0" anchor="ctr"/>
                </a:tc>
                <a:tc>
                  <a:txBody>
                    <a:bodyPr/>
                    <a:lstStyle/>
                    <a:p>
                      <a:pPr marL="0" algn="l" rtl="0" eaLnBrk="1" latinLnBrk="0" hangingPunct="1">
                        <a:spcBef>
                          <a:spcPts val="0"/>
                        </a:spcBef>
                        <a:spcAft>
                          <a:spcPts val="0"/>
                        </a:spcAft>
                      </a:pPr>
                      <a:endParaRPr lang="en-US">
                        <a:effectLst/>
                      </a:endParaRPr>
                    </a:p>
                  </a:txBody>
                  <a:tcPr marL="0" marR="0" marT="0" marB="0" anchor="ctr"/>
                </a:tc>
                <a:tc>
                  <a:txBody>
                    <a:bodyPr/>
                    <a:lstStyle/>
                    <a:p>
                      <a:pPr marL="0" algn="l" rtl="0" eaLnBrk="1" latinLnBrk="0" hangingPunct="1">
                        <a:spcBef>
                          <a:spcPts val="0"/>
                        </a:spcBef>
                        <a:spcAft>
                          <a:spcPts val="0"/>
                        </a:spcAft>
                      </a:pPr>
                      <a:endParaRPr lang="en-US">
                        <a:effectLst/>
                      </a:endParaRPr>
                    </a:p>
                  </a:txBody>
                  <a:tcPr marL="0" marR="0" marT="0" marB="0" anchor="ctr"/>
                </a:tc>
                <a:tc>
                  <a:txBody>
                    <a:bodyPr/>
                    <a:lstStyle/>
                    <a:p>
                      <a:pPr marL="0" algn="l" rtl="0" eaLnBrk="1" latinLnBrk="0" hangingPunct="1">
                        <a:spcBef>
                          <a:spcPts val="0"/>
                        </a:spcBef>
                        <a:spcAft>
                          <a:spcPts val="0"/>
                        </a:spcAft>
                      </a:pPr>
                      <a:endParaRPr lang="en-US">
                        <a:effectLst/>
                      </a:endParaRPr>
                    </a:p>
                  </a:txBody>
                  <a:tcPr marL="0" marR="0" marT="0" marB="0" anchor="ctr"/>
                </a:tc>
                <a:tc>
                  <a:txBody>
                    <a:bodyPr/>
                    <a:lstStyle/>
                    <a:p>
                      <a:pPr marL="0" algn="l" rtl="0" eaLnBrk="1" latinLnBrk="0" hangingPunct="1">
                        <a:spcBef>
                          <a:spcPts val="0"/>
                        </a:spcBef>
                        <a:spcAft>
                          <a:spcPts val="0"/>
                        </a:spcAft>
                      </a:pPr>
                      <a:endParaRPr lang="en-US">
                        <a:effectLst/>
                      </a:endParaRPr>
                    </a:p>
                  </a:txBody>
                  <a:tcPr marL="0" marR="0" marT="0" marB="0" anchor="ctr"/>
                </a:tc>
                <a:extLst>
                  <a:ext uri="{0D108BD9-81ED-4DB2-BD59-A6C34878D82A}">
                    <a16:rowId xmlns:a16="http://schemas.microsoft.com/office/drawing/2014/main" val="1001438407"/>
                  </a:ext>
                </a:extLst>
              </a:tr>
            </a:tbl>
          </a:graphicData>
        </a:graphic>
      </p:graphicFrame>
      <p:pic>
        <p:nvPicPr>
          <p:cNvPr id="6" name="Picture 6" descr="Icon&#10;&#10;Description automatically generated">
            <a:extLst>
              <a:ext uri="{FF2B5EF4-FFF2-40B4-BE49-F238E27FC236}">
                <a16:creationId xmlns:a16="http://schemas.microsoft.com/office/drawing/2014/main" id="{A3E19A36-AC49-4C32-AABA-D4F77A69750B}"/>
              </a:ext>
            </a:extLst>
          </p:cNvPr>
          <p:cNvPicPr>
            <a:picLocks noChangeAspect="1"/>
          </p:cNvPicPr>
          <p:nvPr/>
        </p:nvPicPr>
        <p:blipFill>
          <a:blip r:embed="rId2"/>
          <a:stretch>
            <a:fillRect/>
          </a:stretch>
        </p:blipFill>
        <p:spPr>
          <a:xfrm>
            <a:off x="2360043" y="2036553"/>
            <a:ext cx="685800" cy="685800"/>
          </a:xfrm>
          <a:prstGeom prst="rect">
            <a:avLst/>
          </a:prstGeom>
        </p:spPr>
      </p:pic>
      <p:pic>
        <p:nvPicPr>
          <p:cNvPr id="7" name="Picture 6" descr="Icon&#10;&#10;Description automatically generated">
            <a:extLst>
              <a:ext uri="{FF2B5EF4-FFF2-40B4-BE49-F238E27FC236}">
                <a16:creationId xmlns:a16="http://schemas.microsoft.com/office/drawing/2014/main" id="{DCBDA730-8748-47E5-9712-AC1E7B54A788}"/>
              </a:ext>
            </a:extLst>
          </p:cNvPr>
          <p:cNvPicPr>
            <a:picLocks noChangeAspect="1"/>
          </p:cNvPicPr>
          <p:nvPr/>
        </p:nvPicPr>
        <p:blipFill>
          <a:blip r:embed="rId2"/>
          <a:stretch>
            <a:fillRect/>
          </a:stretch>
        </p:blipFill>
        <p:spPr>
          <a:xfrm>
            <a:off x="2360042" y="4868892"/>
            <a:ext cx="685800" cy="685800"/>
          </a:xfrm>
          <a:prstGeom prst="rect">
            <a:avLst/>
          </a:prstGeom>
        </p:spPr>
      </p:pic>
      <p:pic>
        <p:nvPicPr>
          <p:cNvPr id="8" name="Picture 7" descr="Icon&#10;&#10;Description automatically generated">
            <a:extLst>
              <a:ext uri="{FF2B5EF4-FFF2-40B4-BE49-F238E27FC236}">
                <a16:creationId xmlns:a16="http://schemas.microsoft.com/office/drawing/2014/main" id="{8085824C-3950-4C46-AACA-DDF7991C94E3}"/>
              </a:ext>
            </a:extLst>
          </p:cNvPr>
          <p:cNvPicPr>
            <a:picLocks noChangeAspect="1"/>
          </p:cNvPicPr>
          <p:nvPr/>
        </p:nvPicPr>
        <p:blipFill>
          <a:blip r:embed="rId2"/>
          <a:stretch>
            <a:fillRect/>
          </a:stretch>
        </p:blipFill>
        <p:spPr>
          <a:xfrm>
            <a:off x="4056570" y="4868891"/>
            <a:ext cx="685800" cy="685800"/>
          </a:xfrm>
          <a:prstGeom prst="rect">
            <a:avLst/>
          </a:prstGeom>
        </p:spPr>
      </p:pic>
      <p:pic>
        <p:nvPicPr>
          <p:cNvPr id="9" name="Picture 8" descr="Icon&#10;&#10;Description automatically generated">
            <a:extLst>
              <a:ext uri="{FF2B5EF4-FFF2-40B4-BE49-F238E27FC236}">
                <a16:creationId xmlns:a16="http://schemas.microsoft.com/office/drawing/2014/main" id="{8A7AC122-434D-41B9-926A-6C71EBE254C5}"/>
              </a:ext>
            </a:extLst>
          </p:cNvPr>
          <p:cNvPicPr>
            <a:picLocks noChangeAspect="1"/>
          </p:cNvPicPr>
          <p:nvPr/>
        </p:nvPicPr>
        <p:blipFill>
          <a:blip r:embed="rId2"/>
          <a:stretch>
            <a:fillRect/>
          </a:stretch>
        </p:blipFill>
        <p:spPr>
          <a:xfrm>
            <a:off x="5753098" y="4868892"/>
            <a:ext cx="685800" cy="685800"/>
          </a:xfrm>
          <a:prstGeom prst="rect">
            <a:avLst/>
          </a:prstGeom>
        </p:spPr>
      </p:pic>
      <p:pic>
        <p:nvPicPr>
          <p:cNvPr id="10" name="Picture 9" descr="Icon&#10;&#10;Description automatically generated">
            <a:extLst>
              <a:ext uri="{FF2B5EF4-FFF2-40B4-BE49-F238E27FC236}">
                <a16:creationId xmlns:a16="http://schemas.microsoft.com/office/drawing/2014/main" id="{2AC2C956-40C8-45BF-ACC8-03BACFCB65C8}"/>
              </a:ext>
            </a:extLst>
          </p:cNvPr>
          <p:cNvPicPr>
            <a:picLocks noChangeAspect="1"/>
          </p:cNvPicPr>
          <p:nvPr/>
        </p:nvPicPr>
        <p:blipFill>
          <a:blip r:embed="rId2"/>
          <a:stretch>
            <a:fillRect/>
          </a:stretch>
        </p:blipFill>
        <p:spPr>
          <a:xfrm>
            <a:off x="7377739" y="4868891"/>
            <a:ext cx="685800" cy="685800"/>
          </a:xfrm>
          <a:prstGeom prst="rect">
            <a:avLst/>
          </a:prstGeom>
        </p:spPr>
      </p:pic>
      <p:pic>
        <p:nvPicPr>
          <p:cNvPr id="11" name="Picture 10" descr="Icon&#10;&#10;Description automatically generated">
            <a:extLst>
              <a:ext uri="{FF2B5EF4-FFF2-40B4-BE49-F238E27FC236}">
                <a16:creationId xmlns:a16="http://schemas.microsoft.com/office/drawing/2014/main" id="{1B2D6B10-CAEB-4870-8D1E-49C9E74AAFF3}"/>
              </a:ext>
            </a:extLst>
          </p:cNvPr>
          <p:cNvPicPr>
            <a:picLocks noChangeAspect="1"/>
          </p:cNvPicPr>
          <p:nvPr/>
        </p:nvPicPr>
        <p:blipFill>
          <a:blip r:embed="rId2"/>
          <a:stretch>
            <a:fillRect/>
          </a:stretch>
        </p:blipFill>
        <p:spPr>
          <a:xfrm>
            <a:off x="9059891" y="4868892"/>
            <a:ext cx="685800" cy="685800"/>
          </a:xfrm>
          <a:prstGeom prst="rect">
            <a:avLst/>
          </a:prstGeom>
        </p:spPr>
      </p:pic>
      <p:pic>
        <p:nvPicPr>
          <p:cNvPr id="12" name="Picture 11" descr="Icon&#10;&#10;Description automatically generated">
            <a:extLst>
              <a:ext uri="{FF2B5EF4-FFF2-40B4-BE49-F238E27FC236}">
                <a16:creationId xmlns:a16="http://schemas.microsoft.com/office/drawing/2014/main" id="{781950DC-1623-4322-8FFD-7C1CE5D0B175}"/>
              </a:ext>
            </a:extLst>
          </p:cNvPr>
          <p:cNvPicPr>
            <a:picLocks noChangeAspect="1"/>
          </p:cNvPicPr>
          <p:nvPr/>
        </p:nvPicPr>
        <p:blipFill>
          <a:blip r:embed="rId2"/>
          <a:stretch>
            <a:fillRect/>
          </a:stretch>
        </p:blipFill>
        <p:spPr>
          <a:xfrm>
            <a:off x="10655777" y="4868891"/>
            <a:ext cx="685800" cy="685800"/>
          </a:xfrm>
          <a:prstGeom prst="rect">
            <a:avLst/>
          </a:prstGeom>
        </p:spPr>
      </p:pic>
      <p:pic>
        <p:nvPicPr>
          <p:cNvPr id="13" name="Picture 12" descr="Icon&#10;&#10;Description automatically generated">
            <a:extLst>
              <a:ext uri="{FF2B5EF4-FFF2-40B4-BE49-F238E27FC236}">
                <a16:creationId xmlns:a16="http://schemas.microsoft.com/office/drawing/2014/main" id="{113380A8-DAB3-42F9-970E-0570E98D8582}"/>
              </a:ext>
            </a:extLst>
          </p:cNvPr>
          <p:cNvPicPr>
            <a:picLocks noChangeAspect="1"/>
          </p:cNvPicPr>
          <p:nvPr/>
        </p:nvPicPr>
        <p:blipFill>
          <a:blip r:embed="rId2"/>
          <a:stretch>
            <a:fillRect/>
          </a:stretch>
        </p:blipFill>
        <p:spPr>
          <a:xfrm>
            <a:off x="2360042" y="3661193"/>
            <a:ext cx="685800" cy="685800"/>
          </a:xfrm>
          <a:prstGeom prst="rect">
            <a:avLst/>
          </a:prstGeom>
        </p:spPr>
      </p:pic>
      <p:pic>
        <p:nvPicPr>
          <p:cNvPr id="14" name="Picture 13" descr="Icon&#10;&#10;Description automatically generated">
            <a:extLst>
              <a:ext uri="{FF2B5EF4-FFF2-40B4-BE49-F238E27FC236}">
                <a16:creationId xmlns:a16="http://schemas.microsoft.com/office/drawing/2014/main" id="{457A41D7-1C11-4744-B78B-A5F48631603E}"/>
              </a:ext>
            </a:extLst>
          </p:cNvPr>
          <p:cNvPicPr>
            <a:picLocks noChangeAspect="1"/>
          </p:cNvPicPr>
          <p:nvPr/>
        </p:nvPicPr>
        <p:blipFill>
          <a:blip r:embed="rId2"/>
          <a:stretch>
            <a:fillRect/>
          </a:stretch>
        </p:blipFill>
        <p:spPr>
          <a:xfrm>
            <a:off x="10655778" y="3661194"/>
            <a:ext cx="685800" cy="685800"/>
          </a:xfrm>
          <a:prstGeom prst="rect">
            <a:avLst/>
          </a:prstGeom>
        </p:spPr>
      </p:pic>
      <p:pic>
        <p:nvPicPr>
          <p:cNvPr id="15" name="Picture 14" descr="Icon&#10;&#10;Description automatically generated">
            <a:extLst>
              <a:ext uri="{FF2B5EF4-FFF2-40B4-BE49-F238E27FC236}">
                <a16:creationId xmlns:a16="http://schemas.microsoft.com/office/drawing/2014/main" id="{12EFB33A-387E-4D67-BA24-7D1D2084B3CC}"/>
              </a:ext>
            </a:extLst>
          </p:cNvPr>
          <p:cNvPicPr>
            <a:picLocks noChangeAspect="1"/>
          </p:cNvPicPr>
          <p:nvPr/>
        </p:nvPicPr>
        <p:blipFill>
          <a:blip r:embed="rId2"/>
          <a:stretch>
            <a:fillRect/>
          </a:stretch>
        </p:blipFill>
        <p:spPr>
          <a:xfrm>
            <a:off x="10612645" y="2036552"/>
            <a:ext cx="685800" cy="685800"/>
          </a:xfrm>
          <a:prstGeom prst="rect">
            <a:avLst/>
          </a:prstGeom>
        </p:spPr>
      </p:pic>
    </p:spTree>
    <p:extLst>
      <p:ext uri="{BB962C8B-B14F-4D97-AF65-F5344CB8AC3E}">
        <p14:creationId xmlns:p14="http://schemas.microsoft.com/office/powerpoint/2010/main" val="710880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Picture 11" descr="Graphical user interface, application&#10;&#10;Description automatically generated">
            <a:extLst>
              <a:ext uri="{FF2B5EF4-FFF2-40B4-BE49-F238E27FC236}">
                <a16:creationId xmlns:a16="http://schemas.microsoft.com/office/drawing/2014/main" id="{E7881C21-4B1B-45D6-B286-C83AEC66EBEF}"/>
              </a:ext>
            </a:extLst>
          </p:cNvPr>
          <p:cNvPicPr>
            <a:picLocks noChangeAspect="1"/>
          </p:cNvPicPr>
          <p:nvPr/>
        </p:nvPicPr>
        <p:blipFill rotWithShape="1">
          <a:blip r:embed="rId3">
            <a:alphaModFix/>
          </a:blip>
          <a:srcRect l="19980" r="8456" b="1"/>
          <a:stretch/>
        </p:blipFill>
        <p:spPr>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6" name="Hexagon 5">
            <a:extLst>
              <a:ext uri="{FF2B5EF4-FFF2-40B4-BE49-F238E27FC236}">
                <a16:creationId xmlns:a16="http://schemas.microsoft.com/office/drawing/2014/main" id="{3C63A309-1F2B-4D9F-9B87-9D307C108BC9}"/>
              </a:ext>
            </a:extLst>
          </p:cNvPr>
          <p:cNvSpPr/>
          <p:nvPr/>
        </p:nvSpPr>
        <p:spPr>
          <a:xfrm>
            <a:off x="6090574" y="2421682"/>
            <a:ext cx="4977578" cy="363928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b="1">
                <a:solidFill>
                  <a:srgbClr val="000000"/>
                </a:solidFill>
              </a:rPr>
              <a:t>Number of Covid-19 patients increase day by day</a:t>
            </a:r>
          </a:p>
          <a:p>
            <a:pPr indent="-228600">
              <a:lnSpc>
                <a:spcPct val="90000"/>
              </a:lnSpc>
              <a:spcAft>
                <a:spcPts val="600"/>
              </a:spcAft>
              <a:buFont typeface="Arial" panose="020B0604020202020204" pitchFamily="34" charset="0"/>
              <a:buChar char="•"/>
            </a:pPr>
            <a:endParaRPr lang="en-US" sz="2000">
              <a:solidFill>
                <a:srgbClr val="000000"/>
              </a:solidFill>
            </a:endParaRPr>
          </a:p>
        </p:txBody>
      </p:sp>
      <p:sp>
        <p:nvSpPr>
          <p:cNvPr id="7" name="Hexagon 6">
            <a:extLst>
              <a:ext uri="{FF2B5EF4-FFF2-40B4-BE49-F238E27FC236}">
                <a16:creationId xmlns:a16="http://schemas.microsoft.com/office/drawing/2014/main" id="{00304FAF-4631-491A-B247-36D6BEB9CEFD}"/>
              </a:ext>
            </a:extLst>
          </p:cNvPr>
          <p:cNvSpPr/>
          <p:nvPr/>
        </p:nvSpPr>
        <p:spPr>
          <a:xfrm>
            <a:off x="5145242" y="737560"/>
            <a:ext cx="2861092" cy="2285998"/>
          </a:xfrm>
          <a:prstGeom prst="hexagon">
            <a:avLst/>
          </a:prstGeom>
          <a:solidFill>
            <a:srgbClr val="6BFAC6"/>
          </a:solidFill>
          <a:ln w="57150"/>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spcAft>
                <a:spcPts val="600"/>
              </a:spcAft>
            </a:pPr>
            <a:r>
              <a:rPr lang="en-GB" b="1">
                <a:solidFill>
                  <a:schemeClr val="tx1"/>
                </a:solidFill>
                <a:cs typeface="Calibri"/>
              </a:rPr>
              <a:t>PCR test is the only covid-19 detection test in developing coutries</a:t>
            </a:r>
            <a:endParaRPr lang="en-US">
              <a:solidFill>
                <a:schemeClr val="tx1"/>
              </a:solidFill>
            </a:endParaRPr>
          </a:p>
          <a:p>
            <a:pPr algn="ctr">
              <a:spcAft>
                <a:spcPts val="600"/>
              </a:spcAft>
            </a:pPr>
            <a:endParaRPr lang="en-GB">
              <a:cs typeface="Calibri"/>
            </a:endParaRPr>
          </a:p>
        </p:txBody>
      </p:sp>
      <p:sp>
        <p:nvSpPr>
          <p:cNvPr id="8" name="Hexagon 7">
            <a:extLst>
              <a:ext uri="{FF2B5EF4-FFF2-40B4-BE49-F238E27FC236}">
                <a16:creationId xmlns:a16="http://schemas.microsoft.com/office/drawing/2014/main" id="{522D986A-B8CD-419B-8F53-4EDBD55A57CA}"/>
              </a:ext>
            </a:extLst>
          </p:cNvPr>
          <p:cNvSpPr/>
          <p:nvPr/>
        </p:nvSpPr>
        <p:spPr>
          <a:xfrm>
            <a:off x="8380147" y="507522"/>
            <a:ext cx="2861092" cy="2285998"/>
          </a:xfrm>
          <a:prstGeom prst="hexagon">
            <a:avLst/>
          </a:prstGeom>
          <a:solidFill>
            <a:srgbClr val="6BFAC6"/>
          </a:solidFill>
          <a:ln w="57150"/>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spcAft>
                <a:spcPts val="600"/>
              </a:spcAft>
            </a:pPr>
            <a:r>
              <a:rPr lang="en-GB" b="1">
                <a:solidFill>
                  <a:schemeClr val="tx1"/>
                </a:solidFill>
                <a:ea typeface="+mn-lt"/>
                <a:cs typeface="+mn-lt"/>
              </a:rPr>
              <a:t>Accuracy level of the applications are low. And it is time consuming</a:t>
            </a:r>
            <a:endParaRPr lang="en-US">
              <a:solidFill>
                <a:schemeClr val="tx1"/>
              </a:solidFill>
            </a:endParaRPr>
          </a:p>
        </p:txBody>
      </p:sp>
      <p:sp>
        <p:nvSpPr>
          <p:cNvPr id="9" name="Hexagon 8">
            <a:extLst>
              <a:ext uri="{FF2B5EF4-FFF2-40B4-BE49-F238E27FC236}">
                <a16:creationId xmlns:a16="http://schemas.microsoft.com/office/drawing/2014/main" id="{47958FF0-0623-4CB8-910A-3284A59F6E02}"/>
              </a:ext>
            </a:extLst>
          </p:cNvPr>
          <p:cNvSpPr/>
          <p:nvPr/>
        </p:nvSpPr>
        <p:spPr>
          <a:xfrm>
            <a:off x="9530335" y="4346276"/>
            <a:ext cx="2861092" cy="2285998"/>
          </a:xfrm>
          <a:prstGeom prst="hexagon">
            <a:avLst/>
          </a:prstGeom>
          <a:solidFill>
            <a:srgbClr val="6BFAC6"/>
          </a:solidFill>
          <a:ln w="57150"/>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spcAft>
                <a:spcPts val="600"/>
              </a:spcAft>
            </a:pPr>
            <a:r>
              <a:rPr lang="en-GB" b="1">
                <a:solidFill>
                  <a:schemeClr val="tx1"/>
                </a:solidFill>
                <a:ea typeface="+mn-lt"/>
                <a:cs typeface="+mn-lt"/>
              </a:rPr>
              <a:t>Patients</a:t>
            </a:r>
            <a:r>
              <a:rPr lang="en-GB" b="1" dirty="0">
                <a:solidFill>
                  <a:schemeClr val="tx1"/>
                </a:solidFill>
                <a:ea typeface="+mn-lt"/>
                <a:cs typeface="+mn-lt"/>
              </a:rPr>
              <a:t> should direct to medical reccomendations when they are tested positive for pneumonia/covid-19</a:t>
            </a:r>
            <a:endParaRPr lang="en-US">
              <a:solidFill>
                <a:schemeClr val="tx1"/>
              </a:solidFill>
            </a:endParaRPr>
          </a:p>
        </p:txBody>
      </p:sp>
      <p:sp>
        <p:nvSpPr>
          <p:cNvPr id="10" name="Rectangle 9">
            <a:extLst>
              <a:ext uri="{FF2B5EF4-FFF2-40B4-BE49-F238E27FC236}">
                <a16:creationId xmlns:a16="http://schemas.microsoft.com/office/drawing/2014/main" id="{F9897AC5-DE52-4A74-990C-8EFF99AAF3B1}"/>
              </a:ext>
            </a:extLst>
          </p:cNvPr>
          <p:cNvSpPr/>
          <p:nvPr/>
        </p:nvSpPr>
        <p:spPr>
          <a:xfrm>
            <a:off x="3151517" y="5286555"/>
            <a:ext cx="6211017" cy="920150"/>
          </a:xfrm>
          <a:prstGeom prst="rect">
            <a:avLst/>
          </a:prstGeom>
          <a:solidFill>
            <a:srgbClr val="6BFA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b="1">
                <a:solidFill>
                  <a:schemeClr val="tx1"/>
                </a:solidFill>
                <a:cs typeface="Calibri"/>
              </a:rPr>
              <a:t>It is very useful if we can develop an application to detect covid-19/pneumonia very fastly and accuratly </a:t>
            </a:r>
          </a:p>
        </p:txBody>
      </p:sp>
    </p:spTree>
    <p:extLst>
      <p:ext uri="{BB962C8B-B14F-4D97-AF65-F5344CB8AC3E}">
        <p14:creationId xmlns:p14="http://schemas.microsoft.com/office/powerpoint/2010/main" val="32334170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912C5E87-CB8A-4EB6-9DF9-90164F54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3983755" y="404258"/>
            <a:ext cx="7775429" cy="6051730"/>
          </a:xfrm>
          <a:custGeom>
            <a:avLst/>
            <a:gdLst>
              <a:gd name="connsiteX0" fmla="*/ 6757888 w 7775429"/>
              <a:gd name="connsiteY0" fmla="*/ 3123835 h 6051730"/>
              <a:gd name="connsiteX1" fmla="*/ 5223007 w 7775429"/>
              <a:gd name="connsiteY1" fmla="*/ 3123835 h 6051730"/>
              <a:gd name="connsiteX2" fmla="*/ 5003739 w 7775429"/>
              <a:gd name="connsiteY2" fmla="*/ 3001951 h 6051730"/>
              <a:gd name="connsiteX3" fmla="*/ 4236300 w 7775429"/>
              <a:gd name="connsiteY3" fmla="*/ 1688315 h 6051730"/>
              <a:gd name="connsiteX4" fmla="*/ 4236300 w 7775429"/>
              <a:gd name="connsiteY4" fmla="*/ 1435519 h 6051730"/>
              <a:gd name="connsiteX5" fmla="*/ 5003739 w 7775429"/>
              <a:gd name="connsiteY5" fmla="*/ 121884 h 6051730"/>
              <a:gd name="connsiteX6" fmla="*/ 5223007 w 7775429"/>
              <a:gd name="connsiteY6" fmla="*/ 0 h 6051730"/>
              <a:gd name="connsiteX7" fmla="*/ 6757888 w 7775429"/>
              <a:gd name="connsiteY7" fmla="*/ 0 h 6051730"/>
              <a:gd name="connsiteX8" fmla="*/ 6977155 w 7775429"/>
              <a:gd name="connsiteY8" fmla="*/ 121884 h 6051730"/>
              <a:gd name="connsiteX9" fmla="*/ 7744595 w 7775429"/>
              <a:gd name="connsiteY9" fmla="*/ 1435519 h 6051730"/>
              <a:gd name="connsiteX10" fmla="*/ 7744595 w 7775429"/>
              <a:gd name="connsiteY10" fmla="*/ 1688315 h 6051730"/>
              <a:gd name="connsiteX11" fmla="*/ 6977155 w 7775429"/>
              <a:gd name="connsiteY11" fmla="*/ 3001951 h 6051730"/>
              <a:gd name="connsiteX12" fmla="*/ 6757888 w 7775429"/>
              <a:gd name="connsiteY12" fmla="*/ 3123835 h 6051730"/>
              <a:gd name="connsiteX13" fmla="*/ 3556238 w 7775429"/>
              <a:gd name="connsiteY13" fmla="*/ 5503115 h 6051730"/>
              <a:gd name="connsiteX14" fmla="*/ 3291436 w 7775429"/>
              <a:gd name="connsiteY14" fmla="*/ 5503115 h 6051730"/>
              <a:gd name="connsiteX15" fmla="*/ 3260544 w 7775429"/>
              <a:gd name="connsiteY15" fmla="*/ 5503115 h 6051730"/>
              <a:gd name="connsiteX16" fmla="*/ 3231067 w 7775429"/>
              <a:gd name="connsiteY16" fmla="*/ 5452355 h 6051730"/>
              <a:gd name="connsiteX17" fmla="*/ 3086688 w 7775429"/>
              <a:gd name="connsiteY17" fmla="*/ 5203722 h 6051730"/>
              <a:gd name="connsiteX18" fmla="*/ 3086688 w 7775429"/>
              <a:gd name="connsiteY18" fmla="*/ 5064553 h 6051730"/>
              <a:gd name="connsiteX19" fmla="*/ 3481893 w 7775429"/>
              <a:gd name="connsiteY19" fmla="*/ 4383983 h 6051730"/>
              <a:gd name="connsiteX20" fmla="*/ 3602840 w 7775429"/>
              <a:gd name="connsiteY20" fmla="*/ 4312701 h 6051730"/>
              <a:gd name="connsiteX21" fmla="*/ 4391548 w 7775429"/>
              <a:gd name="connsiteY21" fmla="*/ 4312701 h 6051730"/>
              <a:gd name="connsiteX22" fmla="*/ 4428679 w 7775429"/>
              <a:gd name="connsiteY22" fmla="*/ 4317633 h 6051730"/>
              <a:gd name="connsiteX23" fmla="*/ 4454216 w 7775429"/>
              <a:gd name="connsiteY23" fmla="*/ 4328340 h 6051730"/>
              <a:gd name="connsiteX24" fmla="*/ 4438609 w 7775429"/>
              <a:gd name="connsiteY24" fmla="*/ 4355333 h 6051730"/>
              <a:gd name="connsiteX25" fmla="*/ 3885668 w 7775429"/>
              <a:gd name="connsiteY25" fmla="*/ 5311656 h 6051730"/>
              <a:gd name="connsiteX26" fmla="*/ 3556238 w 7775429"/>
              <a:gd name="connsiteY26" fmla="*/ 5503115 h 6051730"/>
              <a:gd name="connsiteX27" fmla="*/ 4438254 w 7775429"/>
              <a:gd name="connsiteY27" fmla="*/ 6051730 h 6051730"/>
              <a:gd name="connsiteX28" fmla="*/ 3548595 w 7775429"/>
              <a:gd name="connsiteY28" fmla="*/ 6051730 h 6051730"/>
              <a:gd name="connsiteX29" fmla="*/ 3412169 w 7775429"/>
              <a:gd name="connsiteY29" fmla="*/ 5971324 h 6051730"/>
              <a:gd name="connsiteX30" fmla="*/ 3173058 w 7775429"/>
              <a:gd name="connsiteY30" fmla="*/ 5559560 h 6051730"/>
              <a:gd name="connsiteX31" fmla="*/ 3146046 w 7775429"/>
              <a:gd name="connsiteY31" fmla="*/ 5513043 h 6051730"/>
              <a:gd name="connsiteX32" fmla="*/ 3167300 w 7775429"/>
              <a:gd name="connsiteY32" fmla="*/ 5513043 h 6051730"/>
              <a:gd name="connsiteX33" fmla="*/ 3267756 w 7775429"/>
              <a:gd name="connsiteY33" fmla="*/ 5513043 h 6051730"/>
              <a:gd name="connsiteX34" fmla="*/ 3311396 w 7775429"/>
              <a:gd name="connsiteY34" fmla="*/ 5588194 h 6051730"/>
              <a:gd name="connsiteX35" fmla="*/ 3478124 w 7775429"/>
              <a:gd name="connsiteY35" fmla="*/ 5875309 h 6051730"/>
              <a:gd name="connsiteX36" fmla="*/ 3599071 w 7775429"/>
              <a:gd name="connsiteY36" fmla="*/ 5946592 h 6051730"/>
              <a:gd name="connsiteX37" fmla="*/ 4387779 w 7775429"/>
              <a:gd name="connsiteY37" fmla="*/ 5946592 h 6051730"/>
              <a:gd name="connsiteX38" fmla="*/ 4510428 w 7775429"/>
              <a:gd name="connsiteY38" fmla="*/ 5875309 h 6051730"/>
              <a:gd name="connsiteX39" fmla="*/ 4903930 w 7775429"/>
              <a:gd name="connsiteY39" fmla="*/ 5194740 h 6051730"/>
              <a:gd name="connsiteX40" fmla="*/ 4903930 w 7775429"/>
              <a:gd name="connsiteY40" fmla="*/ 5055570 h 6051730"/>
              <a:gd name="connsiteX41" fmla="*/ 4510428 w 7775429"/>
              <a:gd name="connsiteY41" fmla="*/ 4375000 h 6051730"/>
              <a:gd name="connsiteX42" fmla="*/ 4458686 w 7775429"/>
              <a:gd name="connsiteY42" fmla="*/ 4322811 h 6051730"/>
              <a:gd name="connsiteX43" fmla="*/ 4452698 w 7775429"/>
              <a:gd name="connsiteY43" fmla="*/ 4320302 h 6051730"/>
              <a:gd name="connsiteX44" fmla="*/ 4484794 w 7775429"/>
              <a:gd name="connsiteY44" fmla="*/ 4264792 h 6051730"/>
              <a:gd name="connsiteX45" fmla="*/ 4508664 w 7775429"/>
              <a:gd name="connsiteY45" fmla="*/ 4223507 h 6051730"/>
              <a:gd name="connsiteX46" fmla="*/ 4483907 w 7775429"/>
              <a:gd name="connsiteY46" fmla="*/ 4213126 h 6051730"/>
              <a:gd name="connsiteX47" fmla="*/ 4442024 w 7775429"/>
              <a:gd name="connsiteY47" fmla="*/ 4207562 h 6051730"/>
              <a:gd name="connsiteX48" fmla="*/ 3552365 w 7775429"/>
              <a:gd name="connsiteY48" fmla="*/ 4207562 h 6051730"/>
              <a:gd name="connsiteX49" fmla="*/ 3415938 w 7775429"/>
              <a:gd name="connsiteY49" fmla="*/ 4287967 h 6051730"/>
              <a:gd name="connsiteX50" fmla="*/ 2970149 w 7775429"/>
              <a:gd name="connsiteY50" fmla="*/ 5055647 h 6051730"/>
              <a:gd name="connsiteX51" fmla="*/ 2970149 w 7775429"/>
              <a:gd name="connsiteY51" fmla="*/ 5212628 h 6051730"/>
              <a:gd name="connsiteX52" fmla="*/ 3117294 w 7775429"/>
              <a:gd name="connsiteY52" fmla="*/ 5466022 h 6051730"/>
              <a:gd name="connsiteX53" fmla="*/ 3138834 w 7775429"/>
              <a:gd name="connsiteY53" fmla="*/ 5503115 h 6051730"/>
              <a:gd name="connsiteX54" fmla="*/ 3039048 w 7775429"/>
              <a:gd name="connsiteY54" fmla="*/ 5503115 h 6051730"/>
              <a:gd name="connsiteX55" fmla="*/ 1437823 w 7775429"/>
              <a:gd name="connsiteY55" fmla="*/ 5503115 h 6051730"/>
              <a:gd name="connsiteX56" fmla="*/ 1112968 w 7775429"/>
              <a:gd name="connsiteY56" fmla="*/ 5311656 h 6051730"/>
              <a:gd name="connsiteX57" fmla="*/ 51474 w 7775429"/>
              <a:gd name="connsiteY57" fmla="*/ 3483691 h 6051730"/>
              <a:gd name="connsiteX58" fmla="*/ 51474 w 7775429"/>
              <a:gd name="connsiteY58" fmla="*/ 3109892 h 6051730"/>
              <a:gd name="connsiteX59" fmla="*/ 1112968 w 7775429"/>
              <a:gd name="connsiteY59" fmla="*/ 1281925 h 6051730"/>
              <a:gd name="connsiteX60" fmla="*/ 1437823 w 7775429"/>
              <a:gd name="connsiteY60" fmla="*/ 1090467 h 6051730"/>
              <a:gd name="connsiteX61" fmla="*/ 3556238 w 7775429"/>
              <a:gd name="connsiteY61" fmla="*/ 1090467 h 6051730"/>
              <a:gd name="connsiteX62" fmla="*/ 3885668 w 7775429"/>
              <a:gd name="connsiteY62" fmla="*/ 1281925 h 6051730"/>
              <a:gd name="connsiteX63" fmla="*/ 4942588 w 7775429"/>
              <a:gd name="connsiteY63" fmla="*/ 3109892 h 6051730"/>
              <a:gd name="connsiteX64" fmla="*/ 4942588 w 7775429"/>
              <a:gd name="connsiteY64" fmla="*/ 3483691 h 6051730"/>
              <a:gd name="connsiteX65" fmla="*/ 4550147 w 7775429"/>
              <a:gd name="connsiteY65" fmla="*/ 4162428 h 6051730"/>
              <a:gd name="connsiteX66" fmla="*/ 4517072 w 7775429"/>
              <a:gd name="connsiteY66" fmla="*/ 4219628 h 6051730"/>
              <a:gd name="connsiteX67" fmla="*/ 4518236 w 7775429"/>
              <a:gd name="connsiteY67" fmla="*/ 4220116 h 6051730"/>
              <a:gd name="connsiteX68" fmla="*/ 4576603 w 7775429"/>
              <a:gd name="connsiteY68" fmla="*/ 4278984 h 6051730"/>
              <a:gd name="connsiteX69" fmla="*/ 5020470 w 7775429"/>
              <a:gd name="connsiteY69" fmla="*/ 5046664 h 6051730"/>
              <a:gd name="connsiteX70" fmla="*/ 5020470 w 7775429"/>
              <a:gd name="connsiteY70" fmla="*/ 5203646 h 6051730"/>
              <a:gd name="connsiteX71" fmla="*/ 4576603 w 7775429"/>
              <a:gd name="connsiteY71" fmla="*/ 5971324 h 6051730"/>
              <a:gd name="connsiteX72" fmla="*/ 4438254 w 7775429"/>
              <a:gd name="connsiteY72" fmla="*/ 6051730 h 605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7775429" h="6051730">
                <a:moveTo>
                  <a:pt x="6757888" y="3123835"/>
                </a:moveTo>
                <a:cubicBezTo>
                  <a:pt x="5223007" y="3123835"/>
                  <a:pt x="5223007" y="3123835"/>
                  <a:pt x="5223007" y="3123835"/>
                </a:cubicBezTo>
                <a:cubicBezTo>
                  <a:pt x="5145351" y="3123835"/>
                  <a:pt x="5044851" y="3069664"/>
                  <a:pt x="5003739" y="3001951"/>
                </a:cubicBezTo>
                <a:cubicBezTo>
                  <a:pt x="4236300" y="1688315"/>
                  <a:pt x="4236300" y="1688315"/>
                  <a:pt x="4236300" y="1688315"/>
                </a:cubicBezTo>
                <a:cubicBezTo>
                  <a:pt x="4199755" y="1616088"/>
                  <a:pt x="4199755" y="1507747"/>
                  <a:pt x="4236300" y="1435519"/>
                </a:cubicBezTo>
                <a:cubicBezTo>
                  <a:pt x="5003739" y="121884"/>
                  <a:pt x="5003739" y="121884"/>
                  <a:pt x="5003739" y="121884"/>
                </a:cubicBezTo>
                <a:cubicBezTo>
                  <a:pt x="5044851" y="54170"/>
                  <a:pt x="5145351" y="0"/>
                  <a:pt x="5223007" y="0"/>
                </a:cubicBezTo>
                <a:lnTo>
                  <a:pt x="6757888" y="0"/>
                </a:lnTo>
                <a:cubicBezTo>
                  <a:pt x="6840113" y="0"/>
                  <a:pt x="6940611" y="54170"/>
                  <a:pt x="6977155" y="121884"/>
                </a:cubicBezTo>
                <a:cubicBezTo>
                  <a:pt x="7744595" y="1435519"/>
                  <a:pt x="7744595" y="1435519"/>
                  <a:pt x="7744595" y="1435519"/>
                </a:cubicBezTo>
                <a:cubicBezTo>
                  <a:pt x="7785708" y="1507747"/>
                  <a:pt x="7785708" y="1616088"/>
                  <a:pt x="7744595" y="1688315"/>
                </a:cubicBezTo>
                <a:cubicBezTo>
                  <a:pt x="6977155" y="3001951"/>
                  <a:pt x="6977155" y="3001951"/>
                  <a:pt x="6977155" y="3001951"/>
                </a:cubicBezTo>
                <a:cubicBezTo>
                  <a:pt x="6940611" y="3069664"/>
                  <a:pt x="6840113" y="3123835"/>
                  <a:pt x="6757888" y="3123835"/>
                </a:cubicBezTo>
                <a:close/>
                <a:moveTo>
                  <a:pt x="3556238" y="5503115"/>
                </a:moveTo>
                <a:cubicBezTo>
                  <a:pt x="3556238" y="5503115"/>
                  <a:pt x="3556238" y="5503115"/>
                  <a:pt x="3291436" y="5503115"/>
                </a:cubicBezTo>
                <a:lnTo>
                  <a:pt x="3260544" y="5503115"/>
                </a:lnTo>
                <a:lnTo>
                  <a:pt x="3231067" y="5452355"/>
                </a:lnTo>
                <a:cubicBezTo>
                  <a:pt x="3190023" y="5381674"/>
                  <a:pt x="3142263" y="5299428"/>
                  <a:pt x="3086688" y="5203722"/>
                </a:cubicBezTo>
                <a:cubicBezTo>
                  <a:pt x="3061136" y="5161292"/>
                  <a:pt x="3061136" y="5106983"/>
                  <a:pt x="3086688" y="5064553"/>
                </a:cubicBezTo>
                <a:cubicBezTo>
                  <a:pt x="3086688" y="5064553"/>
                  <a:pt x="3086688" y="5064553"/>
                  <a:pt x="3481893" y="4383983"/>
                </a:cubicBezTo>
                <a:cubicBezTo>
                  <a:pt x="3505743" y="4339856"/>
                  <a:pt x="3553439" y="4312701"/>
                  <a:pt x="3602840" y="4312701"/>
                </a:cubicBezTo>
                <a:cubicBezTo>
                  <a:pt x="3602840" y="4312701"/>
                  <a:pt x="3602840" y="4312701"/>
                  <a:pt x="4391548" y="4312701"/>
                </a:cubicBezTo>
                <a:cubicBezTo>
                  <a:pt x="4404323" y="4312701"/>
                  <a:pt x="4416781" y="4314398"/>
                  <a:pt x="4428679" y="4317633"/>
                </a:cubicBezTo>
                <a:lnTo>
                  <a:pt x="4454216" y="4328340"/>
                </a:lnTo>
                <a:lnTo>
                  <a:pt x="4438609" y="4355333"/>
                </a:lnTo>
                <a:cubicBezTo>
                  <a:pt x="4297495" y="4599392"/>
                  <a:pt x="4116869" y="4911789"/>
                  <a:pt x="3885668" y="5311656"/>
                </a:cubicBezTo>
                <a:cubicBezTo>
                  <a:pt x="3817038" y="5430178"/>
                  <a:pt x="3693500" y="5503115"/>
                  <a:pt x="3556238" y="5503115"/>
                </a:cubicBezTo>
                <a:close/>
                <a:moveTo>
                  <a:pt x="4438254" y="6051730"/>
                </a:moveTo>
                <a:cubicBezTo>
                  <a:pt x="4438254" y="6051730"/>
                  <a:pt x="4438254" y="6051730"/>
                  <a:pt x="3548595" y="6051730"/>
                </a:cubicBezTo>
                <a:cubicBezTo>
                  <a:pt x="3492871" y="6051730"/>
                  <a:pt x="3439071" y="6021098"/>
                  <a:pt x="3412169" y="5971324"/>
                </a:cubicBezTo>
                <a:cubicBezTo>
                  <a:pt x="3412169" y="5971324"/>
                  <a:pt x="3412169" y="5971324"/>
                  <a:pt x="3173058" y="5559560"/>
                </a:cubicBezTo>
                <a:lnTo>
                  <a:pt x="3146046" y="5513043"/>
                </a:lnTo>
                <a:lnTo>
                  <a:pt x="3167300" y="5513043"/>
                </a:lnTo>
                <a:lnTo>
                  <a:pt x="3267756" y="5513043"/>
                </a:lnTo>
                <a:lnTo>
                  <a:pt x="3311396" y="5588194"/>
                </a:lnTo>
                <a:cubicBezTo>
                  <a:pt x="3478124" y="5875309"/>
                  <a:pt x="3478124" y="5875309"/>
                  <a:pt x="3478124" y="5875309"/>
                </a:cubicBezTo>
                <a:cubicBezTo>
                  <a:pt x="3501973" y="5919436"/>
                  <a:pt x="3549670" y="5946592"/>
                  <a:pt x="3599071" y="5946592"/>
                </a:cubicBezTo>
                <a:cubicBezTo>
                  <a:pt x="4387779" y="5946592"/>
                  <a:pt x="4387779" y="5946592"/>
                  <a:pt x="4387779" y="5946592"/>
                </a:cubicBezTo>
                <a:cubicBezTo>
                  <a:pt x="4438882" y="5946592"/>
                  <a:pt x="4484876" y="5919436"/>
                  <a:pt x="4510428" y="5875309"/>
                </a:cubicBezTo>
                <a:cubicBezTo>
                  <a:pt x="4903930" y="5194740"/>
                  <a:pt x="4903930" y="5194740"/>
                  <a:pt x="4903930" y="5194740"/>
                </a:cubicBezTo>
                <a:cubicBezTo>
                  <a:pt x="4929483" y="5152309"/>
                  <a:pt x="4929483" y="5098000"/>
                  <a:pt x="4903930" y="5055570"/>
                </a:cubicBezTo>
                <a:cubicBezTo>
                  <a:pt x="4510428" y="4375000"/>
                  <a:pt x="4510428" y="4375000"/>
                  <a:pt x="4510428" y="4375000"/>
                </a:cubicBezTo>
                <a:cubicBezTo>
                  <a:pt x="4497651" y="4352936"/>
                  <a:pt x="4479766" y="4335115"/>
                  <a:pt x="4458686" y="4322811"/>
                </a:cubicBezTo>
                <a:lnTo>
                  <a:pt x="4452698" y="4320302"/>
                </a:lnTo>
                <a:lnTo>
                  <a:pt x="4484794" y="4264792"/>
                </a:lnTo>
                <a:lnTo>
                  <a:pt x="4508664" y="4223507"/>
                </a:lnTo>
                <a:lnTo>
                  <a:pt x="4483907" y="4213126"/>
                </a:lnTo>
                <a:cubicBezTo>
                  <a:pt x="4470485" y="4209476"/>
                  <a:pt x="4456434" y="4207562"/>
                  <a:pt x="4442024" y="4207562"/>
                </a:cubicBezTo>
                <a:cubicBezTo>
                  <a:pt x="3552365" y="4207562"/>
                  <a:pt x="3552365" y="4207562"/>
                  <a:pt x="3552365" y="4207562"/>
                </a:cubicBezTo>
                <a:cubicBezTo>
                  <a:pt x="3496641" y="4207562"/>
                  <a:pt x="3442841" y="4238192"/>
                  <a:pt x="3415938" y="4287967"/>
                </a:cubicBezTo>
                <a:cubicBezTo>
                  <a:pt x="2970149" y="5055647"/>
                  <a:pt x="2970149" y="5055647"/>
                  <a:pt x="2970149" y="5055647"/>
                </a:cubicBezTo>
                <a:cubicBezTo>
                  <a:pt x="2941326" y="5103506"/>
                  <a:pt x="2941326" y="5164767"/>
                  <a:pt x="2970149" y="5212628"/>
                </a:cubicBezTo>
                <a:cubicBezTo>
                  <a:pt x="3025872" y="5308588"/>
                  <a:pt x="3074630" y="5392553"/>
                  <a:pt x="3117294" y="5466022"/>
                </a:cubicBezTo>
                <a:lnTo>
                  <a:pt x="3138834" y="5503115"/>
                </a:lnTo>
                <a:lnTo>
                  <a:pt x="3039048" y="5503115"/>
                </a:lnTo>
                <a:cubicBezTo>
                  <a:pt x="2728732" y="5503115"/>
                  <a:pt x="2232229" y="5503115"/>
                  <a:pt x="1437823" y="5503115"/>
                </a:cubicBezTo>
                <a:cubicBezTo>
                  <a:pt x="1305136" y="5503115"/>
                  <a:pt x="1177024" y="5430178"/>
                  <a:pt x="1112968" y="5311656"/>
                </a:cubicBezTo>
                <a:cubicBezTo>
                  <a:pt x="1112968" y="5311656"/>
                  <a:pt x="1112968" y="5311656"/>
                  <a:pt x="51474" y="3483691"/>
                </a:cubicBezTo>
                <a:cubicBezTo>
                  <a:pt x="-17158" y="3369728"/>
                  <a:pt x="-17158" y="3223855"/>
                  <a:pt x="51474" y="3109892"/>
                </a:cubicBezTo>
                <a:cubicBezTo>
                  <a:pt x="51474" y="3109892"/>
                  <a:pt x="51474" y="3109892"/>
                  <a:pt x="1112968" y="1281925"/>
                </a:cubicBezTo>
                <a:cubicBezTo>
                  <a:pt x="1177024" y="1163403"/>
                  <a:pt x="1305136" y="1090467"/>
                  <a:pt x="1437823" y="1090467"/>
                </a:cubicBezTo>
                <a:cubicBezTo>
                  <a:pt x="1437823" y="1090467"/>
                  <a:pt x="1437823" y="1090467"/>
                  <a:pt x="3556238" y="1090467"/>
                </a:cubicBezTo>
                <a:cubicBezTo>
                  <a:pt x="3693500" y="1090467"/>
                  <a:pt x="3817038" y="1163403"/>
                  <a:pt x="3885668" y="1281925"/>
                </a:cubicBezTo>
                <a:cubicBezTo>
                  <a:pt x="3885668" y="1281925"/>
                  <a:pt x="3885668" y="1281925"/>
                  <a:pt x="4942588" y="3109892"/>
                </a:cubicBezTo>
                <a:cubicBezTo>
                  <a:pt x="5011220" y="3223855"/>
                  <a:pt x="5011220" y="3369728"/>
                  <a:pt x="4942588" y="3483691"/>
                </a:cubicBezTo>
                <a:cubicBezTo>
                  <a:pt x="4942588" y="3483691"/>
                  <a:pt x="4942588" y="3483691"/>
                  <a:pt x="4550147" y="4162428"/>
                </a:cubicBezTo>
                <a:lnTo>
                  <a:pt x="4517072" y="4219628"/>
                </a:lnTo>
                <a:lnTo>
                  <a:pt x="4518236" y="4220116"/>
                </a:lnTo>
                <a:cubicBezTo>
                  <a:pt x="4542015" y="4233996"/>
                  <a:pt x="4562190" y="4254096"/>
                  <a:pt x="4576603" y="4278984"/>
                </a:cubicBezTo>
                <a:cubicBezTo>
                  <a:pt x="4576603" y="4278984"/>
                  <a:pt x="4576603" y="4278984"/>
                  <a:pt x="5020470" y="5046664"/>
                </a:cubicBezTo>
                <a:cubicBezTo>
                  <a:pt x="5049294" y="5094524"/>
                  <a:pt x="5049294" y="5155785"/>
                  <a:pt x="5020470" y="5203646"/>
                </a:cubicBezTo>
                <a:cubicBezTo>
                  <a:pt x="5020470" y="5203646"/>
                  <a:pt x="5020470" y="5203646"/>
                  <a:pt x="4576603" y="5971324"/>
                </a:cubicBezTo>
                <a:cubicBezTo>
                  <a:pt x="4547780" y="6021098"/>
                  <a:pt x="4495898" y="6051730"/>
                  <a:pt x="4438254" y="605173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416A2DC-24F0-45CE-908A-0B23797943D0}"/>
              </a:ext>
            </a:extLst>
          </p:cNvPr>
          <p:cNvSpPr>
            <a:spLocks noGrp="1"/>
          </p:cNvSpPr>
          <p:nvPr>
            <p:ph type="title"/>
          </p:nvPr>
        </p:nvSpPr>
        <p:spPr>
          <a:xfrm>
            <a:off x="720784" y="595072"/>
            <a:ext cx="5451504" cy="828036"/>
          </a:xfrm>
        </p:spPr>
        <p:txBody>
          <a:bodyPr vert="horz" lIns="91440" tIns="45720" rIns="91440" bIns="45720" rtlCol="0" anchor="b">
            <a:normAutofit/>
          </a:bodyPr>
          <a:lstStyle/>
          <a:p>
            <a:r>
              <a:rPr lang="en-US" sz="4000" b="1"/>
              <a:t>Research Problem</a:t>
            </a:r>
          </a:p>
        </p:txBody>
      </p:sp>
      <p:pic>
        <p:nvPicPr>
          <p:cNvPr id="4" name="Picture 4" descr="Diagram, text&#10;&#10;Description automatically generated">
            <a:extLst>
              <a:ext uri="{FF2B5EF4-FFF2-40B4-BE49-F238E27FC236}">
                <a16:creationId xmlns:a16="http://schemas.microsoft.com/office/drawing/2014/main" id="{4CC54B3A-F7B6-4733-88E6-D4236F083823}"/>
              </a:ext>
            </a:extLst>
          </p:cNvPr>
          <p:cNvPicPr>
            <a:picLocks noChangeAspect="1"/>
          </p:cNvPicPr>
          <p:nvPr/>
        </p:nvPicPr>
        <p:blipFill>
          <a:blip r:embed="rId2"/>
          <a:stretch>
            <a:fillRect/>
          </a:stretch>
        </p:blipFill>
        <p:spPr>
          <a:xfrm>
            <a:off x="7815162" y="2252315"/>
            <a:ext cx="3121156" cy="2516496"/>
          </a:xfrm>
          <a:prstGeom prst="rect">
            <a:avLst/>
          </a:prstGeom>
        </p:spPr>
      </p:pic>
      <p:pic>
        <p:nvPicPr>
          <p:cNvPr id="5" name="Picture 5">
            <a:extLst>
              <a:ext uri="{FF2B5EF4-FFF2-40B4-BE49-F238E27FC236}">
                <a16:creationId xmlns:a16="http://schemas.microsoft.com/office/drawing/2014/main" id="{D0B5C7A1-C7C0-4FF3-972E-A17C595EF517}"/>
              </a:ext>
            </a:extLst>
          </p:cNvPr>
          <p:cNvPicPr>
            <a:picLocks noChangeAspect="1"/>
          </p:cNvPicPr>
          <p:nvPr/>
        </p:nvPicPr>
        <p:blipFill>
          <a:blip r:embed="rId3"/>
          <a:stretch>
            <a:fillRect/>
          </a:stretch>
        </p:blipFill>
        <p:spPr>
          <a:xfrm>
            <a:off x="4964537" y="4052080"/>
            <a:ext cx="1796669" cy="1796669"/>
          </a:xfrm>
          <a:prstGeom prst="rect">
            <a:avLst/>
          </a:prstGeom>
        </p:spPr>
      </p:pic>
      <p:sp>
        <p:nvSpPr>
          <p:cNvPr id="10" name="TextBox 9">
            <a:extLst>
              <a:ext uri="{FF2B5EF4-FFF2-40B4-BE49-F238E27FC236}">
                <a16:creationId xmlns:a16="http://schemas.microsoft.com/office/drawing/2014/main" id="{3B06CB33-6F66-4441-8AD3-DA9FEADA737A}"/>
              </a:ext>
            </a:extLst>
          </p:cNvPr>
          <p:cNvSpPr txBox="1"/>
          <p:nvPr/>
        </p:nvSpPr>
        <p:spPr>
          <a:xfrm>
            <a:off x="727494" y="2740324"/>
            <a:ext cx="666821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spcAft>
                <a:spcPts val="600"/>
              </a:spcAft>
              <a:buFont typeface="Arial"/>
              <a:buChar char="•"/>
            </a:pPr>
            <a:r>
              <a:rPr lang="en-US" sz="2400" b="1">
                <a:ea typeface="+mn-lt"/>
                <a:cs typeface="+mn-lt"/>
              </a:rPr>
              <a:t>Accuracy of the output is very low since those applications do not</a:t>
            </a:r>
            <a:r>
              <a:rPr lang="en-US" sz="2400" b="1" dirty="0">
                <a:ea typeface="+mn-lt"/>
                <a:cs typeface="+mn-lt"/>
              </a:rPr>
              <a:t> consider </a:t>
            </a:r>
            <a:r>
              <a:rPr lang="en-US" sz="2400" b="1">
                <a:ea typeface="+mn-lt"/>
                <a:cs typeface="+mn-lt"/>
              </a:rPr>
              <a:t>about the patient's chronic diseases and other health information.</a:t>
            </a:r>
            <a:endParaRPr lang="en-US" sz="2400" b="1">
              <a:cs typeface="Calibri"/>
            </a:endParaRPr>
          </a:p>
        </p:txBody>
      </p:sp>
      <p:sp>
        <p:nvSpPr>
          <p:cNvPr id="6" name="TextBox 5">
            <a:extLst>
              <a:ext uri="{FF2B5EF4-FFF2-40B4-BE49-F238E27FC236}">
                <a16:creationId xmlns:a16="http://schemas.microsoft.com/office/drawing/2014/main" id="{6A0295B6-9774-4154-B722-194FEA3D6818}"/>
              </a:ext>
            </a:extLst>
          </p:cNvPr>
          <p:cNvSpPr txBox="1"/>
          <p:nvPr/>
        </p:nvSpPr>
        <p:spPr>
          <a:xfrm>
            <a:off x="812860" y="1718633"/>
            <a:ext cx="5273615"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b="1">
                <a:ea typeface="+mn-lt"/>
                <a:cs typeface="+mn-lt"/>
              </a:rPr>
              <a:t>Patient has to wait for a long period to get the results of PCR tests.</a:t>
            </a:r>
            <a:endParaRPr lang="en-US" sz="2400" b="1">
              <a:cs typeface="Calibri"/>
            </a:endParaRPr>
          </a:p>
          <a:p>
            <a:pPr algn="l"/>
            <a:endParaRPr lang="en-US" dirty="0">
              <a:cs typeface="Calibri"/>
            </a:endParaRPr>
          </a:p>
        </p:txBody>
      </p:sp>
    </p:spTree>
    <p:extLst>
      <p:ext uri="{BB962C8B-B14F-4D97-AF65-F5344CB8AC3E}">
        <p14:creationId xmlns:p14="http://schemas.microsoft.com/office/powerpoint/2010/main" val="2795864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95DB16-3004-453A-B9DD-79D8A11853E3}"/>
              </a:ext>
            </a:extLst>
          </p:cNvPr>
          <p:cNvSpPr txBox="1"/>
          <p:nvPr/>
        </p:nvSpPr>
        <p:spPr>
          <a:xfrm>
            <a:off x="756249" y="2294627"/>
            <a:ext cx="4152180"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ea typeface="+mn-lt"/>
                <a:cs typeface="+mn-lt"/>
              </a:rPr>
              <a:t>Gather Information</a:t>
            </a:r>
          </a:p>
          <a:p>
            <a:pPr marL="342900" indent="-342900">
              <a:buFont typeface="Arial"/>
              <a:buChar char="•"/>
            </a:pPr>
            <a:r>
              <a:rPr lang="en-US" sz="2400">
                <a:ea typeface="+mn-lt"/>
                <a:cs typeface="+mn-lt"/>
              </a:rPr>
              <a:t>Chronic diseases</a:t>
            </a:r>
          </a:p>
          <a:p>
            <a:endParaRPr lang="en-US" sz="2400" dirty="0">
              <a:ea typeface="+mn-lt"/>
              <a:cs typeface="+mn-lt"/>
            </a:endParaRPr>
          </a:p>
          <a:p>
            <a:pPr marL="342900" indent="-342900">
              <a:buFont typeface="Arial"/>
              <a:buChar char="•"/>
            </a:pPr>
            <a:r>
              <a:rPr lang="en-US" sz="2400">
                <a:ea typeface="+mn-lt"/>
                <a:cs typeface="+mn-lt"/>
              </a:rPr>
              <a:t>Bad health habits</a:t>
            </a:r>
          </a:p>
          <a:p>
            <a:endParaRPr lang="en-US" sz="2400" dirty="0">
              <a:ea typeface="+mn-lt"/>
              <a:cs typeface="+mn-lt"/>
            </a:endParaRPr>
          </a:p>
          <a:p>
            <a:pPr marL="342900" indent="-342900">
              <a:buFont typeface="Arial"/>
              <a:buChar char="•"/>
            </a:pPr>
            <a:r>
              <a:rPr lang="en-US" sz="2400">
                <a:ea typeface="+mn-lt"/>
                <a:cs typeface="+mn-lt"/>
              </a:rPr>
              <a:t>Pregnancy</a:t>
            </a:r>
          </a:p>
          <a:p>
            <a:endParaRPr lang="en-US" sz="2400" dirty="0">
              <a:ea typeface="+mn-lt"/>
              <a:cs typeface="+mn-lt"/>
            </a:endParaRPr>
          </a:p>
          <a:p>
            <a:pPr marL="342900" indent="-342900">
              <a:buFont typeface="Arial"/>
              <a:buChar char="•"/>
            </a:pPr>
            <a:r>
              <a:rPr lang="en-US" sz="2400">
                <a:ea typeface="+mn-lt"/>
                <a:cs typeface="+mn-lt"/>
              </a:rPr>
              <a:t>Surgeries</a:t>
            </a:r>
            <a:endParaRPr lang="en-US" sz="2400">
              <a:cs typeface="Calibri"/>
            </a:endParaRPr>
          </a:p>
        </p:txBody>
      </p:sp>
      <p:sp>
        <p:nvSpPr>
          <p:cNvPr id="4" name="TextBox 3">
            <a:extLst>
              <a:ext uri="{FF2B5EF4-FFF2-40B4-BE49-F238E27FC236}">
                <a16:creationId xmlns:a16="http://schemas.microsoft.com/office/drawing/2014/main" id="{3C3F4B78-E62D-4FEC-BACE-AA47DDC1A506}"/>
              </a:ext>
            </a:extLst>
          </p:cNvPr>
          <p:cNvSpPr txBox="1"/>
          <p:nvPr/>
        </p:nvSpPr>
        <p:spPr>
          <a:xfrm>
            <a:off x="4967916" y="3228256"/>
            <a:ext cx="1636145" cy="5991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b="1"/>
              <a:t>Analyze</a:t>
            </a:r>
          </a:p>
        </p:txBody>
      </p:sp>
      <p:sp>
        <p:nvSpPr>
          <p:cNvPr id="5" name="TextBox 4">
            <a:extLst>
              <a:ext uri="{FF2B5EF4-FFF2-40B4-BE49-F238E27FC236}">
                <a16:creationId xmlns:a16="http://schemas.microsoft.com/office/drawing/2014/main" id="{47E2421C-014F-4FAE-913D-F56AD103773D}"/>
              </a:ext>
            </a:extLst>
          </p:cNvPr>
          <p:cNvSpPr txBox="1"/>
          <p:nvPr/>
        </p:nvSpPr>
        <p:spPr>
          <a:xfrm>
            <a:off x="8302565" y="2220942"/>
            <a:ext cx="3361426" cy="24314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ea typeface="+mn-lt"/>
                <a:cs typeface="+mn-lt"/>
              </a:rPr>
              <a:t>Facilitate</a:t>
            </a:r>
            <a:endParaRPr lang="en-US" sz="3200" b="1"/>
          </a:p>
          <a:p>
            <a:r>
              <a:rPr lang="en-US" sz="2400">
                <a:ea typeface="+mn-lt"/>
                <a:cs typeface="+mn-lt"/>
              </a:rPr>
              <a:t>Doctor Recommendation</a:t>
            </a:r>
          </a:p>
          <a:p>
            <a:endParaRPr lang="en-US" sz="2400" dirty="0">
              <a:ea typeface="+mn-lt"/>
              <a:cs typeface="+mn-lt"/>
            </a:endParaRPr>
          </a:p>
          <a:p>
            <a:r>
              <a:rPr lang="en-US" sz="2400">
                <a:ea typeface="+mn-lt"/>
                <a:cs typeface="+mn-lt"/>
              </a:rPr>
              <a:t>Health tips</a:t>
            </a:r>
          </a:p>
          <a:p>
            <a:endParaRPr lang="en-US" sz="2400">
              <a:ea typeface="+mn-lt"/>
              <a:cs typeface="+mn-lt"/>
            </a:endParaRPr>
          </a:p>
          <a:p>
            <a:r>
              <a:rPr lang="en-US" sz="2400">
                <a:ea typeface="+mn-lt"/>
                <a:cs typeface="+mn-lt"/>
              </a:rPr>
              <a:t>Precautionary methods</a:t>
            </a:r>
            <a:endParaRPr lang="en-US" sz="2400">
              <a:cs typeface="Calibri"/>
            </a:endParaRPr>
          </a:p>
        </p:txBody>
      </p:sp>
      <p:pic>
        <p:nvPicPr>
          <p:cNvPr id="6" name="Picture 6" descr="Shape, arrow&#10;&#10;Description automatically generated">
            <a:extLst>
              <a:ext uri="{FF2B5EF4-FFF2-40B4-BE49-F238E27FC236}">
                <a16:creationId xmlns:a16="http://schemas.microsoft.com/office/drawing/2014/main" id="{2D972887-C68F-402E-93BE-6D7B19EC0348}"/>
              </a:ext>
            </a:extLst>
          </p:cNvPr>
          <p:cNvPicPr>
            <a:picLocks noChangeAspect="1"/>
          </p:cNvPicPr>
          <p:nvPr/>
        </p:nvPicPr>
        <p:blipFill>
          <a:blip r:embed="rId2"/>
          <a:stretch>
            <a:fillRect/>
          </a:stretch>
        </p:blipFill>
        <p:spPr>
          <a:xfrm>
            <a:off x="3755366" y="3072442"/>
            <a:ext cx="914400" cy="914400"/>
          </a:xfrm>
          <a:prstGeom prst="rect">
            <a:avLst/>
          </a:prstGeom>
        </p:spPr>
      </p:pic>
      <p:pic>
        <p:nvPicPr>
          <p:cNvPr id="7" name="Picture 7" descr="Shape, arrow&#10;&#10;Description automatically generated">
            <a:extLst>
              <a:ext uri="{FF2B5EF4-FFF2-40B4-BE49-F238E27FC236}">
                <a16:creationId xmlns:a16="http://schemas.microsoft.com/office/drawing/2014/main" id="{874BABC5-7B80-4915-81EC-2876F30B17A6}"/>
              </a:ext>
            </a:extLst>
          </p:cNvPr>
          <p:cNvPicPr>
            <a:picLocks noChangeAspect="1"/>
          </p:cNvPicPr>
          <p:nvPr/>
        </p:nvPicPr>
        <p:blipFill>
          <a:blip r:embed="rId2"/>
          <a:stretch>
            <a:fillRect/>
          </a:stretch>
        </p:blipFill>
        <p:spPr>
          <a:xfrm>
            <a:off x="6702725" y="3072442"/>
            <a:ext cx="914400" cy="914400"/>
          </a:xfrm>
          <a:prstGeom prst="rect">
            <a:avLst/>
          </a:prstGeom>
        </p:spPr>
      </p:pic>
      <p:pic>
        <p:nvPicPr>
          <p:cNvPr id="8" name="Picture 8" descr="Icon&#10;&#10;Description automatically generated">
            <a:extLst>
              <a:ext uri="{FF2B5EF4-FFF2-40B4-BE49-F238E27FC236}">
                <a16:creationId xmlns:a16="http://schemas.microsoft.com/office/drawing/2014/main" id="{9CB818BC-F971-4799-AED3-0B13A1CE7203}"/>
              </a:ext>
            </a:extLst>
          </p:cNvPr>
          <p:cNvPicPr>
            <a:picLocks noChangeAspect="1"/>
          </p:cNvPicPr>
          <p:nvPr/>
        </p:nvPicPr>
        <p:blipFill>
          <a:blip r:embed="rId3"/>
          <a:stretch>
            <a:fillRect/>
          </a:stretch>
        </p:blipFill>
        <p:spPr>
          <a:xfrm>
            <a:off x="7870885" y="2702225"/>
            <a:ext cx="533400" cy="533400"/>
          </a:xfrm>
          <a:prstGeom prst="rect">
            <a:avLst/>
          </a:prstGeom>
        </p:spPr>
      </p:pic>
      <p:pic>
        <p:nvPicPr>
          <p:cNvPr id="9" name="Picture 9" descr="Icon&#10;&#10;Description automatically generated">
            <a:extLst>
              <a:ext uri="{FF2B5EF4-FFF2-40B4-BE49-F238E27FC236}">
                <a16:creationId xmlns:a16="http://schemas.microsoft.com/office/drawing/2014/main" id="{E8E4BDB0-3547-49DB-AA39-28E8D90B2638}"/>
              </a:ext>
            </a:extLst>
          </p:cNvPr>
          <p:cNvPicPr>
            <a:picLocks noChangeAspect="1"/>
          </p:cNvPicPr>
          <p:nvPr/>
        </p:nvPicPr>
        <p:blipFill>
          <a:blip r:embed="rId3"/>
          <a:stretch>
            <a:fillRect/>
          </a:stretch>
        </p:blipFill>
        <p:spPr>
          <a:xfrm>
            <a:off x="7870885" y="3435470"/>
            <a:ext cx="533400" cy="533400"/>
          </a:xfrm>
          <a:prstGeom prst="rect">
            <a:avLst/>
          </a:prstGeom>
        </p:spPr>
      </p:pic>
      <p:pic>
        <p:nvPicPr>
          <p:cNvPr id="10" name="Picture 10" descr="Icon&#10;&#10;Description automatically generated">
            <a:extLst>
              <a:ext uri="{FF2B5EF4-FFF2-40B4-BE49-F238E27FC236}">
                <a16:creationId xmlns:a16="http://schemas.microsoft.com/office/drawing/2014/main" id="{100CBD9E-1563-4267-8EE3-717C94D51A7A}"/>
              </a:ext>
            </a:extLst>
          </p:cNvPr>
          <p:cNvPicPr>
            <a:picLocks noChangeAspect="1"/>
          </p:cNvPicPr>
          <p:nvPr/>
        </p:nvPicPr>
        <p:blipFill>
          <a:blip r:embed="rId3"/>
          <a:stretch>
            <a:fillRect/>
          </a:stretch>
        </p:blipFill>
        <p:spPr>
          <a:xfrm>
            <a:off x="7870885" y="4139960"/>
            <a:ext cx="533400" cy="533400"/>
          </a:xfrm>
          <a:prstGeom prst="rect">
            <a:avLst/>
          </a:prstGeom>
        </p:spPr>
      </p:pic>
      <p:pic>
        <p:nvPicPr>
          <p:cNvPr id="12" name="Picture 12" descr="Graphical user interface, text, application, chat or text message&#10;&#10;Description automatically generated">
            <a:extLst>
              <a:ext uri="{FF2B5EF4-FFF2-40B4-BE49-F238E27FC236}">
                <a16:creationId xmlns:a16="http://schemas.microsoft.com/office/drawing/2014/main" id="{0BDFBB57-D24D-4D16-973A-C0073D31626C}"/>
              </a:ext>
            </a:extLst>
          </p:cNvPr>
          <p:cNvPicPr>
            <a:picLocks noChangeAspect="1"/>
          </p:cNvPicPr>
          <p:nvPr/>
        </p:nvPicPr>
        <p:blipFill>
          <a:blip r:embed="rId4"/>
          <a:stretch>
            <a:fillRect/>
          </a:stretch>
        </p:blipFill>
        <p:spPr>
          <a:xfrm>
            <a:off x="928778" y="428373"/>
            <a:ext cx="3217650" cy="1731178"/>
          </a:xfrm>
          <a:prstGeom prst="rect">
            <a:avLst/>
          </a:prstGeom>
        </p:spPr>
      </p:pic>
      <p:pic>
        <p:nvPicPr>
          <p:cNvPr id="13" name="Picture 13" descr="Diagram&#10;&#10;Description automatically generated">
            <a:extLst>
              <a:ext uri="{FF2B5EF4-FFF2-40B4-BE49-F238E27FC236}">
                <a16:creationId xmlns:a16="http://schemas.microsoft.com/office/drawing/2014/main" id="{6F1A2F38-61E8-4CCC-8D77-D63BA45D9AA6}"/>
              </a:ext>
            </a:extLst>
          </p:cNvPr>
          <p:cNvPicPr>
            <a:picLocks noChangeAspect="1"/>
          </p:cNvPicPr>
          <p:nvPr/>
        </p:nvPicPr>
        <p:blipFill>
          <a:blip r:embed="rId5"/>
          <a:stretch>
            <a:fillRect/>
          </a:stretch>
        </p:blipFill>
        <p:spPr>
          <a:xfrm>
            <a:off x="4005533" y="3981810"/>
            <a:ext cx="3375802" cy="2215550"/>
          </a:xfrm>
          <a:prstGeom prst="rect">
            <a:avLst/>
          </a:prstGeom>
        </p:spPr>
      </p:pic>
      <p:pic>
        <p:nvPicPr>
          <p:cNvPr id="14" name="Picture 14">
            <a:extLst>
              <a:ext uri="{FF2B5EF4-FFF2-40B4-BE49-F238E27FC236}">
                <a16:creationId xmlns:a16="http://schemas.microsoft.com/office/drawing/2014/main" id="{A5CB3302-73A6-4C5A-B72C-824A45964F55}"/>
              </a:ext>
            </a:extLst>
          </p:cNvPr>
          <p:cNvPicPr>
            <a:picLocks noChangeAspect="1"/>
          </p:cNvPicPr>
          <p:nvPr/>
        </p:nvPicPr>
        <p:blipFill>
          <a:blip r:embed="rId6"/>
          <a:stretch>
            <a:fillRect/>
          </a:stretch>
        </p:blipFill>
        <p:spPr>
          <a:xfrm>
            <a:off x="8563154" y="99923"/>
            <a:ext cx="2743200" cy="2057400"/>
          </a:xfrm>
          <a:prstGeom prst="rect">
            <a:avLst/>
          </a:prstGeom>
        </p:spPr>
      </p:pic>
      <p:sp>
        <p:nvSpPr>
          <p:cNvPr id="2" name="Rectangle 1">
            <a:extLst>
              <a:ext uri="{FF2B5EF4-FFF2-40B4-BE49-F238E27FC236}">
                <a16:creationId xmlns:a16="http://schemas.microsoft.com/office/drawing/2014/main" id="{D5C27D33-F03F-433C-81CF-70699E1E32F0}"/>
              </a:ext>
            </a:extLst>
          </p:cNvPr>
          <p:cNvSpPr/>
          <p:nvPr/>
        </p:nvSpPr>
        <p:spPr>
          <a:xfrm>
            <a:off x="4502989" y="671423"/>
            <a:ext cx="3306791" cy="1222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b="1">
                <a:solidFill>
                  <a:schemeClr val="accent5">
                    <a:lumMod val="50000"/>
                  </a:schemeClr>
                </a:solidFill>
                <a:cs typeface="Calibri"/>
              </a:rPr>
              <a:t>Specific Objectives</a:t>
            </a:r>
            <a:endParaRPr lang="en-US" sz="3600" b="1">
              <a:solidFill>
                <a:schemeClr val="accent5">
                  <a:lumMod val="50000"/>
                </a:schemeClr>
              </a:solidFill>
            </a:endParaRPr>
          </a:p>
        </p:txBody>
      </p:sp>
    </p:spTree>
    <p:extLst>
      <p:ext uri="{BB962C8B-B14F-4D97-AF65-F5344CB8AC3E}">
        <p14:creationId xmlns:p14="http://schemas.microsoft.com/office/powerpoint/2010/main" val="32291964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B2DBBD-C597-4157-ABAD-3DCA2495E2C9}"/>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Sub Objectives</a:t>
            </a:r>
          </a:p>
        </p:txBody>
      </p:sp>
      <p:sp>
        <p:nvSpPr>
          <p:cNvPr id="10" name="Hexagon 9">
            <a:extLst>
              <a:ext uri="{FF2B5EF4-FFF2-40B4-BE49-F238E27FC236}">
                <a16:creationId xmlns:a16="http://schemas.microsoft.com/office/drawing/2014/main" id="{5B1ED56B-1A62-427B-A041-0CE72BFED4B7}"/>
              </a:ext>
            </a:extLst>
          </p:cNvPr>
          <p:cNvSpPr/>
          <p:nvPr/>
        </p:nvSpPr>
        <p:spPr>
          <a:xfrm>
            <a:off x="4846781" y="2727386"/>
            <a:ext cx="2702941" cy="2300375"/>
          </a:xfrm>
          <a:prstGeom prst="hexagon">
            <a:avLst/>
          </a:prstGeom>
          <a:solidFill>
            <a:srgbClr val="6BFAC6"/>
          </a:solidFill>
          <a:ln w="57150"/>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accent5">
                    <a:lumMod val="50000"/>
                  </a:schemeClr>
                </a:solidFill>
                <a:latin typeface="Calibri"/>
              </a:rPr>
              <a:t>Give accurate results</a:t>
            </a:r>
            <a:endParaRPr lang="en-US">
              <a:solidFill>
                <a:schemeClr val="accent5">
                  <a:lumMod val="50000"/>
                </a:schemeClr>
              </a:solidFill>
              <a:cs typeface="Calibri"/>
            </a:endParaRPr>
          </a:p>
        </p:txBody>
      </p:sp>
      <p:sp>
        <p:nvSpPr>
          <p:cNvPr id="27" name="Hexagon 26">
            <a:extLst>
              <a:ext uri="{FF2B5EF4-FFF2-40B4-BE49-F238E27FC236}">
                <a16:creationId xmlns:a16="http://schemas.microsoft.com/office/drawing/2014/main" id="{0B3BCE05-0CB6-4AFE-9E48-1ED48CE5BBE6}"/>
              </a:ext>
            </a:extLst>
          </p:cNvPr>
          <p:cNvSpPr/>
          <p:nvPr/>
        </p:nvSpPr>
        <p:spPr>
          <a:xfrm>
            <a:off x="2546402" y="1677839"/>
            <a:ext cx="2516036" cy="2156601"/>
          </a:xfrm>
          <a:prstGeom prst="hexagon">
            <a:avLst/>
          </a:prstGeom>
          <a:solidFill>
            <a:srgbClr val="B0B9F7"/>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Hexagon 28">
            <a:extLst>
              <a:ext uri="{FF2B5EF4-FFF2-40B4-BE49-F238E27FC236}">
                <a16:creationId xmlns:a16="http://schemas.microsoft.com/office/drawing/2014/main" id="{51031C91-BBA3-4CCC-99D8-0D8E11791685}"/>
              </a:ext>
            </a:extLst>
          </p:cNvPr>
          <p:cNvSpPr/>
          <p:nvPr/>
        </p:nvSpPr>
        <p:spPr>
          <a:xfrm>
            <a:off x="2589536" y="4050103"/>
            <a:ext cx="2674187" cy="2242865"/>
          </a:xfrm>
          <a:prstGeom prst="hexagon">
            <a:avLst/>
          </a:prstGeom>
          <a:solidFill>
            <a:srgbClr val="5BA8F0"/>
          </a:solidFill>
          <a:ln w="57150"/>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dirty="0">
                <a:solidFill>
                  <a:schemeClr val="accent5">
                    <a:lumMod val="50000"/>
                  </a:schemeClr>
                </a:solidFill>
                <a:cs typeface="Calibri"/>
              </a:rPr>
              <a:t>Develop the </a:t>
            </a:r>
            <a:r>
              <a:rPr lang="en-GB" b="1">
                <a:solidFill>
                  <a:schemeClr val="accent5">
                    <a:lumMod val="50000"/>
                  </a:schemeClr>
                </a:solidFill>
                <a:cs typeface="Calibri"/>
              </a:rPr>
              <a:t>chatbot to use by people in every age and different knowledge.</a:t>
            </a:r>
            <a:endParaRPr lang="en-GB" b="1" dirty="0">
              <a:solidFill>
                <a:schemeClr val="accent5">
                  <a:lumMod val="50000"/>
                </a:schemeClr>
              </a:solidFill>
              <a:cs typeface="Calibri"/>
            </a:endParaRPr>
          </a:p>
        </p:txBody>
      </p:sp>
      <p:sp>
        <p:nvSpPr>
          <p:cNvPr id="31" name="Hexagon 30">
            <a:extLst>
              <a:ext uri="{FF2B5EF4-FFF2-40B4-BE49-F238E27FC236}">
                <a16:creationId xmlns:a16="http://schemas.microsoft.com/office/drawing/2014/main" id="{B0F20F1D-B53D-4262-B56C-69C697E77B25}"/>
              </a:ext>
            </a:extLst>
          </p:cNvPr>
          <p:cNvSpPr/>
          <p:nvPr/>
        </p:nvSpPr>
        <p:spPr>
          <a:xfrm>
            <a:off x="73498" y="2899912"/>
            <a:ext cx="2861092" cy="2285998"/>
          </a:xfrm>
          <a:prstGeom prst="hexagon">
            <a:avLst/>
          </a:prstGeom>
          <a:solidFill>
            <a:srgbClr val="07B1DB"/>
          </a:solidFill>
          <a:ln w="57150"/>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dirty="0">
                <a:solidFill>
                  <a:schemeClr val="accent5">
                    <a:lumMod val="50000"/>
                  </a:schemeClr>
                </a:solidFill>
                <a:cs typeface="Calibri"/>
              </a:rPr>
              <a:t>User can explain his/her health </a:t>
            </a:r>
            <a:r>
              <a:rPr lang="en-GB" b="1">
                <a:solidFill>
                  <a:schemeClr val="accent5">
                    <a:lumMod val="50000"/>
                  </a:schemeClr>
                </a:solidFill>
                <a:cs typeface="Calibri"/>
              </a:rPr>
              <a:t>condition using a natural language</a:t>
            </a:r>
            <a:endParaRPr lang="en-GB" b="1" dirty="0">
              <a:solidFill>
                <a:schemeClr val="accent5">
                  <a:lumMod val="50000"/>
                </a:schemeClr>
              </a:solidFill>
              <a:cs typeface="Calibri"/>
            </a:endParaRPr>
          </a:p>
        </p:txBody>
      </p:sp>
      <p:sp>
        <p:nvSpPr>
          <p:cNvPr id="33" name="Hexagon 32">
            <a:extLst>
              <a:ext uri="{FF2B5EF4-FFF2-40B4-BE49-F238E27FC236}">
                <a16:creationId xmlns:a16="http://schemas.microsoft.com/office/drawing/2014/main" id="{3BB0C674-E734-4A7D-89E2-EA6F9F305EC3}"/>
              </a:ext>
            </a:extLst>
          </p:cNvPr>
          <p:cNvSpPr/>
          <p:nvPr/>
        </p:nvSpPr>
        <p:spPr>
          <a:xfrm>
            <a:off x="7161534" y="1663462"/>
            <a:ext cx="2631055" cy="2113469"/>
          </a:xfrm>
          <a:prstGeom prst="hexagon">
            <a:avLst/>
          </a:prstGeom>
          <a:solidFill>
            <a:schemeClr val="accent5">
              <a:lumMod val="60000"/>
              <a:lumOff val="40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a:solidFill>
                  <a:schemeClr val="accent5">
                    <a:lumMod val="50000"/>
                  </a:schemeClr>
                </a:solidFill>
                <a:ea typeface="+mn-lt"/>
                <a:cs typeface="+mn-lt"/>
              </a:rPr>
              <a:t>Provide accurate health precautianry methods,health tips and medical reccomendation according to the sevarity level</a:t>
            </a:r>
            <a:endParaRPr lang="en-US">
              <a:solidFill>
                <a:schemeClr val="accent5">
                  <a:lumMod val="50000"/>
                </a:schemeClr>
              </a:solidFill>
              <a:cs typeface="Calibri"/>
            </a:endParaRPr>
          </a:p>
        </p:txBody>
      </p:sp>
      <p:sp>
        <p:nvSpPr>
          <p:cNvPr id="19" name="TextBox 18">
            <a:extLst>
              <a:ext uri="{FF2B5EF4-FFF2-40B4-BE49-F238E27FC236}">
                <a16:creationId xmlns:a16="http://schemas.microsoft.com/office/drawing/2014/main" id="{67E0C0A1-3DA2-45D3-A436-1A49B5656B51}"/>
              </a:ext>
            </a:extLst>
          </p:cNvPr>
          <p:cNvSpPr txBox="1"/>
          <p:nvPr/>
        </p:nvSpPr>
        <p:spPr>
          <a:xfrm>
            <a:off x="2884099" y="2366513"/>
            <a:ext cx="1981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accent5">
                    <a:lumMod val="50000"/>
                  </a:schemeClr>
                </a:solidFill>
                <a:cs typeface="Calibri"/>
              </a:rPr>
              <a:t>User friendly mobile app to gather information.</a:t>
            </a:r>
          </a:p>
        </p:txBody>
      </p:sp>
      <p:pic>
        <p:nvPicPr>
          <p:cNvPr id="3" name="Picture 3" descr="Graphical user interface, application, icon&#10;&#10;Description automatically generated">
            <a:extLst>
              <a:ext uri="{FF2B5EF4-FFF2-40B4-BE49-F238E27FC236}">
                <a16:creationId xmlns:a16="http://schemas.microsoft.com/office/drawing/2014/main" id="{93D0F824-CB2D-448C-8F01-EAC8F873B56E}"/>
              </a:ext>
            </a:extLst>
          </p:cNvPr>
          <p:cNvPicPr>
            <a:picLocks noChangeAspect="1"/>
          </p:cNvPicPr>
          <p:nvPr/>
        </p:nvPicPr>
        <p:blipFill>
          <a:blip r:embed="rId2"/>
          <a:stretch>
            <a:fillRect/>
          </a:stretch>
        </p:blipFill>
        <p:spPr>
          <a:xfrm>
            <a:off x="8117457" y="3953056"/>
            <a:ext cx="3807124" cy="2574984"/>
          </a:xfrm>
          <a:prstGeom prst="rect">
            <a:avLst/>
          </a:prstGeom>
        </p:spPr>
      </p:pic>
    </p:spTree>
    <p:extLst>
      <p:ext uri="{BB962C8B-B14F-4D97-AF65-F5344CB8AC3E}">
        <p14:creationId xmlns:p14="http://schemas.microsoft.com/office/powerpoint/2010/main" val="2031130862"/>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4FF7C5-6E7A-43C9-9726-713682CE1917}"/>
              </a:ext>
            </a:extLst>
          </p:cNvPr>
          <p:cNvSpPr>
            <a:spLocks noGrp="1"/>
          </p:cNvSpPr>
          <p:nvPr>
            <p:ph type="title"/>
          </p:nvPr>
        </p:nvSpPr>
        <p:spPr>
          <a:xfrm>
            <a:off x="699713" y="117410"/>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Research Methodology</a:t>
            </a:r>
          </a:p>
        </p:txBody>
      </p:sp>
      <p:sp>
        <p:nvSpPr>
          <p:cNvPr id="4" name="Rectangle 3">
            <a:extLst>
              <a:ext uri="{FF2B5EF4-FFF2-40B4-BE49-F238E27FC236}">
                <a16:creationId xmlns:a16="http://schemas.microsoft.com/office/drawing/2014/main" id="{1611686D-D8D2-456E-83D1-A1690A403824}"/>
              </a:ext>
            </a:extLst>
          </p:cNvPr>
          <p:cNvSpPr/>
          <p:nvPr/>
        </p:nvSpPr>
        <p:spPr>
          <a:xfrm>
            <a:off x="1109933" y="2137913"/>
            <a:ext cx="2113470" cy="920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Data Gethering</a:t>
            </a:r>
            <a:endParaRPr lang="en-US"/>
          </a:p>
        </p:txBody>
      </p:sp>
      <p:pic>
        <p:nvPicPr>
          <p:cNvPr id="5" name="Picture 5" descr="Shape, arrow&#10;&#10;Description automatically generated">
            <a:extLst>
              <a:ext uri="{FF2B5EF4-FFF2-40B4-BE49-F238E27FC236}">
                <a16:creationId xmlns:a16="http://schemas.microsoft.com/office/drawing/2014/main" id="{7DDE4F61-7DD7-403E-B556-153977608A92}"/>
              </a:ext>
            </a:extLst>
          </p:cNvPr>
          <p:cNvPicPr>
            <a:picLocks noChangeAspect="1"/>
          </p:cNvPicPr>
          <p:nvPr/>
        </p:nvPicPr>
        <p:blipFill>
          <a:blip r:embed="rId2"/>
          <a:stretch>
            <a:fillRect/>
          </a:stretch>
        </p:blipFill>
        <p:spPr>
          <a:xfrm>
            <a:off x="3545457" y="2284562"/>
            <a:ext cx="1104182" cy="779254"/>
          </a:xfrm>
          <a:prstGeom prst="rect">
            <a:avLst/>
          </a:prstGeom>
        </p:spPr>
      </p:pic>
      <p:sp>
        <p:nvSpPr>
          <p:cNvPr id="6" name="Rectangle 5">
            <a:extLst>
              <a:ext uri="{FF2B5EF4-FFF2-40B4-BE49-F238E27FC236}">
                <a16:creationId xmlns:a16="http://schemas.microsoft.com/office/drawing/2014/main" id="{BB05B899-9301-4D8F-A806-96A227096ADD}"/>
              </a:ext>
            </a:extLst>
          </p:cNvPr>
          <p:cNvSpPr/>
          <p:nvPr/>
        </p:nvSpPr>
        <p:spPr>
          <a:xfrm>
            <a:off x="4589253" y="2209800"/>
            <a:ext cx="3723734" cy="920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ea typeface="+mn-lt"/>
                <a:cs typeface="+mn-lt"/>
              </a:rPr>
              <a:t>Clean, prepare and preparation for machine learning</a:t>
            </a:r>
            <a:endParaRPr lang="en-US"/>
          </a:p>
        </p:txBody>
      </p:sp>
      <p:pic>
        <p:nvPicPr>
          <p:cNvPr id="11" name="Picture 5" descr="Shape, arrow&#10;&#10;Description automatically generated">
            <a:extLst>
              <a:ext uri="{FF2B5EF4-FFF2-40B4-BE49-F238E27FC236}">
                <a16:creationId xmlns:a16="http://schemas.microsoft.com/office/drawing/2014/main" id="{3C78D91E-7D4A-4B21-8E62-3DC7308B8C9B}"/>
              </a:ext>
            </a:extLst>
          </p:cNvPr>
          <p:cNvPicPr>
            <a:picLocks noChangeAspect="1"/>
          </p:cNvPicPr>
          <p:nvPr/>
        </p:nvPicPr>
        <p:blipFill>
          <a:blip r:embed="rId2"/>
          <a:stretch>
            <a:fillRect/>
          </a:stretch>
        </p:blipFill>
        <p:spPr>
          <a:xfrm>
            <a:off x="8318740" y="2284562"/>
            <a:ext cx="1104182" cy="779254"/>
          </a:xfrm>
          <a:prstGeom prst="rect">
            <a:avLst/>
          </a:prstGeom>
        </p:spPr>
      </p:pic>
      <p:sp>
        <p:nvSpPr>
          <p:cNvPr id="13" name="Rectangle 12">
            <a:extLst>
              <a:ext uri="{FF2B5EF4-FFF2-40B4-BE49-F238E27FC236}">
                <a16:creationId xmlns:a16="http://schemas.microsoft.com/office/drawing/2014/main" id="{2454CEF2-B802-4AE7-9C74-E2E9CAF7ECF5}"/>
              </a:ext>
            </a:extLst>
          </p:cNvPr>
          <p:cNvSpPr/>
          <p:nvPr/>
        </p:nvSpPr>
        <p:spPr>
          <a:xfrm>
            <a:off x="9348160" y="2209800"/>
            <a:ext cx="2113470" cy="920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mn-lt"/>
                <a:cs typeface="+mn-lt"/>
              </a:rPr>
              <a:t>Trains the model</a:t>
            </a:r>
            <a:endParaRPr lang="en-US"/>
          </a:p>
        </p:txBody>
      </p:sp>
      <p:sp>
        <p:nvSpPr>
          <p:cNvPr id="14" name="Rectangle 13">
            <a:extLst>
              <a:ext uri="{FF2B5EF4-FFF2-40B4-BE49-F238E27FC236}">
                <a16:creationId xmlns:a16="http://schemas.microsoft.com/office/drawing/2014/main" id="{326F99A8-868C-46EB-9B06-A13C1ABCA919}"/>
              </a:ext>
            </a:extLst>
          </p:cNvPr>
          <p:cNvSpPr/>
          <p:nvPr/>
        </p:nvSpPr>
        <p:spPr>
          <a:xfrm>
            <a:off x="9405668" y="4222629"/>
            <a:ext cx="2113470" cy="920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mn-lt"/>
                <a:cs typeface="+mn-lt"/>
              </a:rPr>
              <a:t>Classifiers</a:t>
            </a:r>
            <a:endParaRPr lang="en-US"/>
          </a:p>
        </p:txBody>
      </p:sp>
      <p:sp>
        <p:nvSpPr>
          <p:cNvPr id="15" name="Rectangle 14">
            <a:extLst>
              <a:ext uri="{FF2B5EF4-FFF2-40B4-BE49-F238E27FC236}">
                <a16:creationId xmlns:a16="http://schemas.microsoft.com/office/drawing/2014/main" id="{828A69A1-8FD1-422F-B79E-B3C9D2ABBB4E}"/>
              </a:ext>
            </a:extLst>
          </p:cNvPr>
          <p:cNvSpPr/>
          <p:nvPr/>
        </p:nvSpPr>
        <p:spPr>
          <a:xfrm>
            <a:off x="3453441" y="4222629"/>
            <a:ext cx="4571998" cy="920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mn-lt"/>
                <a:cs typeface="+mn-lt"/>
              </a:rPr>
              <a:t>Severity level identification and doctor recommendation</a:t>
            </a:r>
            <a:endParaRPr lang="en-US"/>
          </a:p>
        </p:txBody>
      </p:sp>
      <p:pic>
        <p:nvPicPr>
          <p:cNvPr id="19" name="Picture 5" descr="Shape, arrow&#10;&#10;Description automatically generated">
            <a:extLst>
              <a:ext uri="{FF2B5EF4-FFF2-40B4-BE49-F238E27FC236}">
                <a16:creationId xmlns:a16="http://schemas.microsoft.com/office/drawing/2014/main" id="{92ED7FAF-21EA-4090-95A2-AE734503FB7D}"/>
              </a:ext>
            </a:extLst>
          </p:cNvPr>
          <p:cNvPicPr>
            <a:picLocks noChangeAspect="1"/>
          </p:cNvPicPr>
          <p:nvPr/>
        </p:nvPicPr>
        <p:blipFill>
          <a:blip r:embed="rId2"/>
          <a:stretch>
            <a:fillRect/>
          </a:stretch>
        </p:blipFill>
        <p:spPr>
          <a:xfrm rot="5400000">
            <a:off x="9914627" y="3449128"/>
            <a:ext cx="1104182" cy="779254"/>
          </a:xfrm>
          <a:prstGeom prst="rect">
            <a:avLst/>
          </a:prstGeom>
        </p:spPr>
      </p:pic>
      <p:pic>
        <p:nvPicPr>
          <p:cNvPr id="21" name="Picture 5" descr="Shape, arrow&#10;&#10;Description automatically generated">
            <a:extLst>
              <a:ext uri="{FF2B5EF4-FFF2-40B4-BE49-F238E27FC236}">
                <a16:creationId xmlns:a16="http://schemas.microsoft.com/office/drawing/2014/main" id="{B082FA9A-B88F-4D04-804E-7F7F943BF6B0}"/>
              </a:ext>
            </a:extLst>
          </p:cNvPr>
          <p:cNvPicPr>
            <a:picLocks noChangeAspect="1"/>
          </p:cNvPicPr>
          <p:nvPr/>
        </p:nvPicPr>
        <p:blipFill>
          <a:blip r:embed="rId2"/>
          <a:stretch>
            <a:fillRect/>
          </a:stretch>
        </p:blipFill>
        <p:spPr>
          <a:xfrm rot="10800000">
            <a:off x="8031192" y="4383655"/>
            <a:ext cx="1104182" cy="779254"/>
          </a:xfrm>
          <a:prstGeom prst="rect">
            <a:avLst/>
          </a:prstGeom>
        </p:spPr>
      </p:pic>
    </p:spTree>
    <p:extLst>
      <p:ext uri="{BB962C8B-B14F-4D97-AF65-F5344CB8AC3E}">
        <p14:creationId xmlns:p14="http://schemas.microsoft.com/office/powerpoint/2010/main" val="17695515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AB09A6-808B-4CB9-9389-686AAEAA86BC}"/>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a:solidFill>
                  <a:srgbClr val="FFFFFF"/>
                </a:solidFill>
                <a:cs typeface="Calibri Light"/>
              </a:rPr>
              <a:t>System Diagram</a:t>
            </a:r>
            <a:endParaRPr lang="en-US" sz="4000" kern="1200" dirty="0">
              <a:solidFill>
                <a:srgbClr val="FFFFFF"/>
              </a:solidFill>
              <a:latin typeface="+mj-lt"/>
              <a:cs typeface="Calibri Light"/>
            </a:endParaRPr>
          </a:p>
        </p:txBody>
      </p:sp>
      <p:pic>
        <p:nvPicPr>
          <p:cNvPr id="3" name="Picture 3" descr="Diagram&#10;&#10;Description automatically generated">
            <a:extLst>
              <a:ext uri="{FF2B5EF4-FFF2-40B4-BE49-F238E27FC236}">
                <a16:creationId xmlns:a16="http://schemas.microsoft.com/office/drawing/2014/main" id="{6A5D5D05-2BD9-460C-B91F-0D6E21432CFB}"/>
              </a:ext>
            </a:extLst>
          </p:cNvPr>
          <p:cNvPicPr>
            <a:picLocks noChangeAspect="1"/>
          </p:cNvPicPr>
          <p:nvPr/>
        </p:nvPicPr>
        <p:blipFill>
          <a:blip r:embed="rId2"/>
          <a:stretch>
            <a:fillRect/>
          </a:stretch>
        </p:blipFill>
        <p:spPr>
          <a:xfrm>
            <a:off x="1920816" y="1716434"/>
            <a:ext cx="8091576" cy="4934754"/>
          </a:xfrm>
          <a:prstGeom prst="rect">
            <a:avLst/>
          </a:prstGeom>
        </p:spPr>
      </p:pic>
    </p:spTree>
    <p:extLst>
      <p:ext uri="{BB962C8B-B14F-4D97-AF65-F5344CB8AC3E}">
        <p14:creationId xmlns:p14="http://schemas.microsoft.com/office/powerpoint/2010/main" val="26890385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AB09A6-808B-4CB9-9389-686AAEAA86BC}"/>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dirty="0">
                <a:solidFill>
                  <a:srgbClr val="FFFFFF"/>
                </a:solidFill>
                <a:cs typeface="Calibri Light"/>
              </a:rPr>
              <a:t>Technologies and Algorithms </a:t>
            </a:r>
            <a:endParaRPr lang="en-US" sz="4000" kern="1200" dirty="0">
              <a:solidFill>
                <a:srgbClr val="FFFFFF"/>
              </a:solidFill>
              <a:latin typeface="+mj-lt"/>
              <a:cs typeface="Calibri Light"/>
            </a:endParaRPr>
          </a:p>
        </p:txBody>
      </p:sp>
      <p:sp>
        <p:nvSpPr>
          <p:cNvPr id="7" name="TextBox 1">
            <a:extLst>
              <a:ext uri="{FF2B5EF4-FFF2-40B4-BE49-F238E27FC236}">
                <a16:creationId xmlns:a16="http://schemas.microsoft.com/office/drawing/2014/main" id="{81B7E202-F749-49D1-9806-93A81DCF0AE7}"/>
              </a:ext>
            </a:extLst>
          </p:cNvPr>
          <p:cNvSpPr txBox="1"/>
          <p:nvPr/>
        </p:nvSpPr>
        <p:spPr>
          <a:xfrm>
            <a:off x="612475" y="1963947"/>
            <a:ext cx="2743200" cy="233910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3200" b="1" dirty="0">
                <a:solidFill>
                  <a:schemeClr val="accent5">
                    <a:lumMod val="50000"/>
                  </a:schemeClr>
                </a:solidFill>
              </a:rPr>
              <a:t>Technologies</a:t>
            </a:r>
          </a:p>
          <a:p>
            <a:pPr marL="342900" indent="-342900">
              <a:buFont typeface="Arial"/>
              <a:buChar char="•"/>
            </a:pPr>
            <a:r>
              <a:rPr lang="en-US" sz="2400" b="1" dirty="0">
                <a:solidFill>
                  <a:schemeClr val="accent5">
                    <a:lumMod val="50000"/>
                  </a:schemeClr>
                </a:solidFill>
                <a:cs typeface="Calibri"/>
              </a:rPr>
              <a:t>Android Studio</a:t>
            </a:r>
          </a:p>
          <a:p>
            <a:pPr marL="342900" indent="-342900">
              <a:buFont typeface="Arial"/>
              <a:buChar char="•"/>
            </a:pPr>
            <a:r>
              <a:rPr lang="en-US" sz="2400" b="1" dirty="0" err="1">
                <a:solidFill>
                  <a:schemeClr val="accent5">
                    <a:lumMod val="50000"/>
                  </a:schemeClr>
                </a:solidFill>
                <a:cs typeface="Calibri"/>
              </a:rPr>
              <a:t>Github</a:t>
            </a:r>
            <a:endParaRPr lang="en-US" sz="2400" b="1" dirty="0">
              <a:solidFill>
                <a:schemeClr val="accent5">
                  <a:lumMod val="50000"/>
                </a:schemeClr>
              </a:solidFill>
              <a:cs typeface="Calibri"/>
            </a:endParaRPr>
          </a:p>
          <a:p>
            <a:pPr marL="342900" indent="-342900">
              <a:buFont typeface="Arial"/>
              <a:buChar char="•"/>
            </a:pPr>
            <a:r>
              <a:rPr lang="en-US" sz="2400" b="1" dirty="0">
                <a:solidFill>
                  <a:schemeClr val="accent5">
                    <a:lumMod val="50000"/>
                  </a:schemeClr>
                </a:solidFill>
                <a:cs typeface="Calibri"/>
              </a:rPr>
              <a:t>TensorFlow</a:t>
            </a:r>
          </a:p>
          <a:p>
            <a:pPr marL="342900" indent="-342900">
              <a:buFont typeface="Arial"/>
              <a:buChar char="•"/>
            </a:pPr>
            <a:r>
              <a:rPr lang="en-US" sz="2400" b="1" dirty="0">
                <a:solidFill>
                  <a:schemeClr val="accent5">
                    <a:lumMod val="50000"/>
                  </a:schemeClr>
                </a:solidFill>
                <a:cs typeface="Calibri"/>
              </a:rPr>
              <a:t>Google </a:t>
            </a:r>
            <a:r>
              <a:rPr lang="en-US" sz="2400" b="1" dirty="0" err="1">
                <a:solidFill>
                  <a:schemeClr val="accent5">
                    <a:lumMod val="50000"/>
                  </a:schemeClr>
                </a:solidFill>
                <a:cs typeface="Calibri"/>
              </a:rPr>
              <a:t>colab</a:t>
            </a:r>
            <a:endParaRPr lang="en-US" sz="2400" b="1" dirty="0">
              <a:solidFill>
                <a:schemeClr val="accent5">
                  <a:lumMod val="50000"/>
                </a:schemeClr>
              </a:solidFill>
              <a:cs typeface="Calibri"/>
            </a:endParaRPr>
          </a:p>
          <a:p>
            <a:endParaRPr lang="en-US" b="1" dirty="0">
              <a:cs typeface="Calibri"/>
            </a:endParaRPr>
          </a:p>
        </p:txBody>
      </p:sp>
      <p:sp>
        <p:nvSpPr>
          <p:cNvPr id="8" name="TextBox 1">
            <a:extLst>
              <a:ext uri="{FF2B5EF4-FFF2-40B4-BE49-F238E27FC236}">
                <a16:creationId xmlns:a16="http://schemas.microsoft.com/office/drawing/2014/main" id="{A259DB45-63AA-48FD-9C74-A06CF2BDB181}"/>
              </a:ext>
            </a:extLst>
          </p:cNvPr>
          <p:cNvSpPr txBox="1"/>
          <p:nvPr/>
        </p:nvSpPr>
        <p:spPr>
          <a:xfrm>
            <a:off x="8246853" y="2007079"/>
            <a:ext cx="2743200" cy="206210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3200" b="1" dirty="0">
                <a:solidFill>
                  <a:schemeClr val="accent5">
                    <a:lumMod val="50000"/>
                  </a:schemeClr>
                </a:solidFill>
                <a:cs typeface="Calibri"/>
              </a:rPr>
              <a:t>Algorithms</a:t>
            </a:r>
          </a:p>
          <a:p>
            <a:pPr marL="342900" indent="-342900">
              <a:buFont typeface="Arial"/>
              <a:buChar char="•"/>
            </a:pPr>
            <a:r>
              <a:rPr lang="en-US" sz="2400" b="1" dirty="0">
                <a:solidFill>
                  <a:schemeClr val="accent5">
                    <a:lumMod val="50000"/>
                  </a:schemeClr>
                </a:solidFill>
                <a:cs typeface="Calibri"/>
              </a:rPr>
              <a:t>KNN</a:t>
            </a:r>
          </a:p>
          <a:p>
            <a:pPr marL="342900" indent="-342900">
              <a:buFont typeface="Arial"/>
              <a:buChar char="•"/>
            </a:pPr>
            <a:r>
              <a:rPr lang="en-US" sz="2400" b="1" dirty="0">
                <a:solidFill>
                  <a:schemeClr val="accent5">
                    <a:lumMod val="50000"/>
                  </a:schemeClr>
                </a:solidFill>
                <a:cs typeface="Calibri"/>
              </a:rPr>
              <a:t>SVM</a:t>
            </a:r>
          </a:p>
          <a:p>
            <a:pPr marL="342900" indent="-342900">
              <a:buFont typeface="Arial"/>
              <a:buChar char="•"/>
            </a:pPr>
            <a:r>
              <a:rPr lang="en-US" sz="2400" b="1" dirty="0">
                <a:solidFill>
                  <a:schemeClr val="accent5">
                    <a:lumMod val="50000"/>
                  </a:schemeClr>
                </a:solidFill>
                <a:cs typeface="Calibri"/>
              </a:rPr>
              <a:t>HAN</a:t>
            </a:r>
          </a:p>
          <a:p>
            <a:endParaRPr lang="en-US" sz="2400" b="1" dirty="0">
              <a:solidFill>
                <a:schemeClr val="accent5">
                  <a:lumMod val="50000"/>
                </a:schemeClr>
              </a:solidFill>
              <a:cs typeface="Calibri"/>
            </a:endParaRPr>
          </a:p>
        </p:txBody>
      </p:sp>
      <p:pic>
        <p:nvPicPr>
          <p:cNvPr id="10" name="Picture 11" descr="Icon&#10;&#10;Description automatically generated">
            <a:extLst>
              <a:ext uri="{FF2B5EF4-FFF2-40B4-BE49-F238E27FC236}">
                <a16:creationId xmlns:a16="http://schemas.microsoft.com/office/drawing/2014/main" id="{EE001397-FC12-41F2-8D8E-93027277C7D1}"/>
              </a:ext>
            </a:extLst>
          </p:cNvPr>
          <p:cNvPicPr>
            <a:picLocks noChangeAspect="1"/>
          </p:cNvPicPr>
          <p:nvPr/>
        </p:nvPicPr>
        <p:blipFill>
          <a:blip r:embed="rId2"/>
          <a:stretch>
            <a:fillRect/>
          </a:stretch>
        </p:blipFill>
        <p:spPr>
          <a:xfrm>
            <a:off x="4518624" y="2344408"/>
            <a:ext cx="1578634" cy="1578634"/>
          </a:xfrm>
          <a:prstGeom prst="rect">
            <a:avLst/>
          </a:prstGeom>
        </p:spPr>
      </p:pic>
      <p:pic>
        <p:nvPicPr>
          <p:cNvPr id="12" name="Picture 13" descr="Diagram&#10;&#10;Description automatically generated">
            <a:extLst>
              <a:ext uri="{FF2B5EF4-FFF2-40B4-BE49-F238E27FC236}">
                <a16:creationId xmlns:a16="http://schemas.microsoft.com/office/drawing/2014/main" id="{C9E2A555-A14C-472D-ACF5-9044C55BD8FD}"/>
              </a:ext>
            </a:extLst>
          </p:cNvPr>
          <p:cNvPicPr>
            <a:picLocks noChangeAspect="1"/>
          </p:cNvPicPr>
          <p:nvPr/>
        </p:nvPicPr>
        <p:blipFill>
          <a:blip r:embed="rId3"/>
          <a:stretch>
            <a:fillRect/>
          </a:stretch>
        </p:blipFill>
        <p:spPr>
          <a:xfrm>
            <a:off x="9569570" y="2773033"/>
            <a:ext cx="2498785" cy="1714500"/>
          </a:xfrm>
          <a:prstGeom prst="rect">
            <a:avLst/>
          </a:prstGeom>
        </p:spPr>
      </p:pic>
      <p:pic>
        <p:nvPicPr>
          <p:cNvPr id="14" name="Picture 15" descr="Logo, company name&#10;&#10;Description automatically generated">
            <a:extLst>
              <a:ext uri="{FF2B5EF4-FFF2-40B4-BE49-F238E27FC236}">
                <a16:creationId xmlns:a16="http://schemas.microsoft.com/office/drawing/2014/main" id="{4CCBF657-D3DD-4C7C-AF85-7A0B7A1DA12C}"/>
              </a:ext>
            </a:extLst>
          </p:cNvPr>
          <p:cNvPicPr>
            <a:picLocks noChangeAspect="1"/>
          </p:cNvPicPr>
          <p:nvPr/>
        </p:nvPicPr>
        <p:blipFill>
          <a:blip r:embed="rId4"/>
          <a:stretch>
            <a:fillRect/>
          </a:stretch>
        </p:blipFill>
        <p:spPr>
          <a:xfrm>
            <a:off x="3042249" y="4298942"/>
            <a:ext cx="2484408" cy="1399277"/>
          </a:xfrm>
          <a:prstGeom prst="rect">
            <a:avLst/>
          </a:prstGeom>
        </p:spPr>
      </p:pic>
      <p:pic>
        <p:nvPicPr>
          <p:cNvPr id="16" name="Picture 16" descr="Icon&#10;&#10;Description automatically generated">
            <a:extLst>
              <a:ext uri="{FF2B5EF4-FFF2-40B4-BE49-F238E27FC236}">
                <a16:creationId xmlns:a16="http://schemas.microsoft.com/office/drawing/2014/main" id="{50C3828E-FA34-4AE4-AD7B-897AA6B141B0}"/>
              </a:ext>
            </a:extLst>
          </p:cNvPr>
          <p:cNvPicPr>
            <a:picLocks noChangeAspect="1"/>
          </p:cNvPicPr>
          <p:nvPr/>
        </p:nvPicPr>
        <p:blipFill>
          <a:blip r:embed="rId5"/>
          <a:stretch>
            <a:fillRect/>
          </a:stretch>
        </p:blipFill>
        <p:spPr>
          <a:xfrm>
            <a:off x="497457" y="4386187"/>
            <a:ext cx="2009955" cy="1090494"/>
          </a:xfrm>
          <a:prstGeom prst="rect">
            <a:avLst/>
          </a:prstGeom>
        </p:spPr>
      </p:pic>
      <p:pic>
        <p:nvPicPr>
          <p:cNvPr id="17" name="Picture 17" descr="A picture containing graphical user interface&#10;&#10;Description automatically generated">
            <a:extLst>
              <a:ext uri="{FF2B5EF4-FFF2-40B4-BE49-F238E27FC236}">
                <a16:creationId xmlns:a16="http://schemas.microsoft.com/office/drawing/2014/main" id="{E1FDFC7C-D7E2-4405-98C6-3C7806BE4166}"/>
              </a:ext>
            </a:extLst>
          </p:cNvPr>
          <p:cNvPicPr>
            <a:picLocks noChangeAspect="1"/>
          </p:cNvPicPr>
          <p:nvPr/>
        </p:nvPicPr>
        <p:blipFill>
          <a:blip r:embed="rId6"/>
          <a:stretch>
            <a:fillRect/>
          </a:stretch>
        </p:blipFill>
        <p:spPr>
          <a:xfrm>
            <a:off x="7456098" y="4998581"/>
            <a:ext cx="2743200" cy="1461592"/>
          </a:xfrm>
          <a:prstGeom prst="rect">
            <a:avLst/>
          </a:prstGeom>
        </p:spPr>
      </p:pic>
    </p:spTree>
    <p:extLst>
      <p:ext uri="{BB962C8B-B14F-4D97-AF65-F5344CB8AC3E}">
        <p14:creationId xmlns:p14="http://schemas.microsoft.com/office/powerpoint/2010/main" val="25970449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AB09A6-808B-4CB9-9389-686AAEAA86BC}"/>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Requirements</a:t>
            </a:r>
          </a:p>
        </p:txBody>
      </p:sp>
      <p:sp>
        <p:nvSpPr>
          <p:cNvPr id="3" name="Flowchart: Document 2">
            <a:extLst>
              <a:ext uri="{FF2B5EF4-FFF2-40B4-BE49-F238E27FC236}">
                <a16:creationId xmlns:a16="http://schemas.microsoft.com/office/drawing/2014/main" id="{ED583BDA-FA68-4EE1-8DC8-44A3CE3CB048}"/>
              </a:ext>
            </a:extLst>
          </p:cNvPr>
          <p:cNvSpPr/>
          <p:nvPr/>
        </p:nvSpPr>
        <p:spPr>
          <a:xfrm>
            <a:off x="506084" y="1756828"/>
            <a:ext cx="3364300" cy="5103959"/>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a:highlight>
                  <a:srgbClr val="000080"/>
                </a:highlight>
                <a:cs typeface="Calibri"/>
              </a:rPr>
              <a:t>System Requirements</a:t>
            </a:r>
          </a:p>
          <a:p>
            <a:pPr marL="342900" indent="-342900">
              <a:buFont typeface="Arial"/>
              <a:buChar char="•"/>
            </a:pPr>
            <a:r>
              <a:rPr lang="en-US" sz="2400" b="1">
                <a:cs typeface="Calibri"/>
              </a:rPr>
              <a:t>Guide user from the starting point to end point</a:t>
            </a:r>
          </a:p>
          <a:p>
            <a:pPr marL="342900" indent="-342900">
              <a:buFont typeface="Arial"/>
              <a:buChar char="•"/>
            </a:pPr>
            <a:r>
              <a:rPr lang="en-US" sz="2400" b="1">
                <a:cs typeface="Calibri"/>
              </a:rPr>
              <a:t>Easy to use by people in any age group.</a:t>
            </a:r>
            <a:endParaRPr lang="en-US" sz="2400" b="1" dirty="0">
              <a:cs typeface="Calibri"/>
            </a:endParaRPr>
          </a:p>
          <a:p>
            <a:pPr marL="342900" indent="-342900">
              <a:buFont typeface="Arial"/>
              <a:buChar char="•"/>
            </a:pPr>
            <a:r>
              <a:rPr lang="en-US" sz="2400" b="1">
                <a:cs typeface="Calibri"/>
              </a:rPr>
              <a:t>Gather correct information for anlysis. </a:t>
            </a:r>
            <a:endParaRPr lang="en-US" sz="2400" b="1" dirty="0">
              <a:cs typeface="Calibri"/>
            </a:endParaRPr>
          </a:p>
          <a:p>
            <a:pPr marL="342900" indent="-342900" algn="ctr">
              <a:buFont typeface="Arial"/>
              <a:buChar char="•"/>
            </a:pPr>
            <a:r>
              <a:rPr lang="en-US" sz="2400" b="1">
                <a:cs typeface="Calibri"/>
              </a:rPr>
              <a:t>Give accurate results.</a:t>
            </a:r>
            <a:endParaRPr lang="en-US" sz="2400" b="1" dirty="0">
              <a:cs typeface="Calibri"/>
            </a:endParaRPr>
          </a:p>
          <a:p>
            <a:pPr marL="342900" indent="-342900" algn="ctr">
              <a:buFont typeface="Arial"/>
              <a:buChar char="•"/>
            </a:pPr>
            <a:r>
              <a:rPr lang="en-US" sz="2400" b="1">
                <a:solidFill>
                  <a:schemeClr val="accent5">
                    <a:lumMod val="75000"/>
                  </a:schemeClr>
                </a:solidFill>
                <a:cs typeface="Calibri"/>
              </a:rPr>
              <a:t>…...........</a:t>
            </a:r>
            <a:endParaRPr lang="en-US" sz="2400" b="1" dirty="0">
              <a:solidFill>
                <a:schemeClr val="accent5">
                  <a:lumMod val="75000"/>
                </a:schemeClr>
              </a:solidFill>
              <a:cs typeface="Calibri"/>
            </a:endParaRPr>
          </a:p>
          <a:p>
            <a:pPr algn="ctr"/>
            <a:endParaRPr lang="en-US" sz="2400" b="1" dirty="0">
              <a:cs typeface="Calibri"/>
            </a:endParaRPr>
          </a:p>
        </p:txBody>
      </p:sp>
      <p:sp>
        <p:nvSpPr>
          <p:cNvPr id="8" name="Flowchart: Document 7">
            <a:extLst>
              <a:ext uri="{FF2B5EF4-FFF2-40B4-BE49-F238E27FC236}">
                <a16:creationId xmlns:a16="http://schemas.microsoft.com/office/drawing/2014/main" id="{E8763D65-5884-4F7F-817E-593B75456E39}"/>
              </a:ext>
            </a:extLst>
          </p:cNvPr>
          <p:cNvSpPr/>
          <p:nvPr/>
        </p:nvSpPr>
        <p:spPr>
          <a:xfrm>
            <a:off x="4560499" y="1756828"/>
            <a:ext cx="3364300" cy="5103959"/>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lvl="1" algn="ctr"/>
            <a:r>
              <a:rPr lang="en-US" sz="2400" b="1" u="sng">
                <a:highlight>
                  <a:srgbClr val="000080"/>
                </a:highlight>
                <a:cs typeface="Calibri"/>
              </a:rPr>
              <a:t>Personal</a:t>
            </a:r>
            <a:endParaRPr lang="en-US">
              <a:highlight>
                <a:srgbClr val="000080"/>
              </a:highlight>
              <a:cs typeface="Calibri" panose="020F0502020204030204"/>
            </a:endParaRPr>
          </a:p>
          <a:p>
            <a:pPr marL="800100" lvl="1" indent="-342900">
              <a:buFont typeface="Arial"/>
              <a:buChar char="•"/>
            </a:pPr>
            <a:r>
              <a:rPr lang="en-US" sz="2000" b="1">
                <a:cs typeface="Calibri"/>
              </a:rPr>
              <a:t>User should clearly communicate with the chatbot feature.</a:t>
            </a:r>
          </a:p>
          <a:p>
            <a:pPr marL="800100" lvl="1" indent="-342900">
              <a:buFont typeface="Arial"/>
              <a:buChar char="•"/>
            </a:pPr>
            <a:r>
              <a:rPr lang="en-US" sz="2000" b="1">
                <a:cs typeface="Calibri"/>
              </a:rPr>
              <a:t>User should give true information regarding his/her health problems.</a:t>
            </a:r>
          </a:p>
          <a:p>
            <a:pPr lvl="1" algn="ctr"/>
            <a:endParaRPr lang="en-US" sz="2400" b="1" u="sng" dirty="0">
              <a:cs typeface="Calibri"/>
            </a:endParaRPr>
          </a:p>
        </p:txBody>
      </p:sp>
      <p:sp>
        <p:nvSpPr>
          <p:cNvPr id="10" name="Flowchart: Document 9">
            <a:extLst>
              <a:ext uri="{FF2B5EF4-FFF2-40B4-BE49-F238E27FC236}">
                <a16:creationId xmlns:a16="http://schemas.microsoft.com/office/drawing/2014/main" id="{EABAAA50-5A2E-4560-B20D-B09141312136}"/>
              </a:ext>
            </a:extLst>
          </p:cNvPr>
          <p:cNvSpPr/>
          <p:nvPr/>
        </p:nvSpPr>
        <p:spPr>
          <a:xfrm>
            <a:off x="8485518" y="1713696"/>
            <a:ext cx="3364300" cy="5060827"/>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b="1" u="sng">
                <a:highlight>
                  <a:srgbClr val="000080"/>
                </a:highlight>
                <a:cs typeface="Calibri"/>
              </a:rPr>
              <a:t>Software Specification</a:t>
            </a:r>
            <a:endParaRPr lang="en-US" sz="2400" b="1" u="sng" dirty="0">
              <a:highlight>
                <a:srgbClr val="000080"/>
              </a:highlight>
              <a:cs typeface="Calibri"/>
            </a:endParaRPr>
          </a:p>
          <a:p>
            <a:pPr marL="342900" indent="-342900">
              <a:buFont typeface="Arial"/>
              <a:buChar char="•"/>
            </a:pPr>
            <a:r>
              <a:rPr lang="en-US" sz="2000" b="1" dirty="0">
                <a:cs typeface="Calibri"/>
              </a:rPr>
              <a:t>Usability: App should be </a:t>
            </a:r>
            <a:r>
              <a:rPr lang="en-US" sz="2000" b="1">
                <a:cs typeface="Calibri"/>
              </a:rPr>
              <a:t>user friendly for any age group.</a:t>
            </a:r>
            <a:endParaRPr lang="en-US" sz="2000" b="1" dirty="0">
              <a:cs typeface="Calibri"/>
            </a:endParaRPr>
          </a:p>
          <a:p>
            <a:pPr marL="342900" indent="-342900">
              <a:buFont typeface="Arial"/>
              <a:buChar char="•"/>
            </a:pPr>
            <a:r>
              <a:rPr lang="en-US" sz="2000" b="1">
                <a:cs typeface="Calibri"/>
              </a:rPr>
              <a:t>Availability: App should be use any time anywhere.</a:t>
            </a:r>
            <a:endParaRPr lang="en-US" sz="2000" b="1" dirty="0">
              <a:cs typeface="Calibri"/>
            </a:endParaRPr>
          </a:p>
          <a:p>
            <a:pPr marL="342900" indent="-342900">
              <a:buFont typeface="Arial"/>
              <a:buChar char="•"/>
            </a:pPr>
            <a:r>
              <a:rPr lang="en-US" sz="2000" b="1">
                <a:cs typeface="Calibri"/>
              </a:rPr>
              <a:t>Performance: Answering time of chatbot should be reduce.</a:t>
            </a:r>
            <a:endParaRPr lang="en-US" sz="2000" b="1" dirty="0">
              <a:cs typeface="Calibri"/>
            </a:endParaRPr>
          </a:p>
          <a:p>
            <a:pPr marL="342900" indent="-342900">
              <a:buFont typeface="Arial"/>
              <a:buChar char="•"/>
            </a:pPr>
            <a:r>
              <a:rPr lang="en-US" sz="2000" b="1">
                <a:cs typeface="Calibri"/>
              </a:rPr>
              <a:t>Reliability: Reults should be accurate and user's personal data should be protected.</a:t>
            </a:r>
            <a:endParaRPr lang="en-US" sz="2000" b="1" dirty="0">
              <a:cs typeface="Calibri"/>
            </a:endParaRPr>
          </a:p>
          <a:p>
            <a:pPr algn="ctr"/>
            <a:endParaRPr lang="en-US" sz="2000" b="1" u="sng" dirty="0">
              <a:cs typeface="Calibri"/>
            </a:endParaRPr>
          </a:p>
        </p:txBody>
      </p:sp>
    </p:spTree>
    <p:extLst>
      <p:ext uri="{BB962C8B-B14F-4D97-AF65-F5344CB8AC3E}">
        <p14:creationId xmlns:p14="http://schemas.microsoft.com/office/powerpoint/2010/main" val="37313868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AB09A6-808B-4CB9-9389-686AAEAA86BC}"/>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a:solidFill>
                  <a:srgbClr val="FFFFFF"/>
                </a:solidFill>
              </a:rPr>
              <a:t>Work Breakdown Structure (WBS)</a:t>
            </a:r>
            <a:endParaRPr lang="en-US" sz="4000" kern="1200" dirty="0">
              <a:solidFill>
                <a:srgbClr val="FFFFFF"/>
              </a:solidFill>
              <a:latin typeface="+mj-lt"/>
              <a:ea typeface="+mj-ea"/>
              <a:cs typeface="+mj-cs"/>
            </a:endParaRPr>
          </a:p>
        </p:txBody>
      </p:sp>
      <p:pic>
        <p:nvPicPr>
          <p:cNvPr id="3" name="Picture 3" descr="Diagram&#10;&#10;Description automatically generated">
            <a:extLst>
              <a:ext uri="{FF2B5EF4-FFF2-40B4-BE49-F238E27FC236}">
                <a16:creationId xmlns:a16="http://schemas.microsoft.com/office/drawing/2014/main" id="{6C6A3FA9-DADF-4262-982F-3483F00D9168}"/>
              </a:ext>
            </a:extLst>
          </p:cNvPr>
          <p:cNvPicPr>
            <a:picLocks noChangeAspect="1"/>
          </p:cNvPicPr>
          <p:nvPr/>
        </p:nvPicPr>
        <p:blipFill>
          <a:blip r:embed="rId2"/>
          <a:stretch>
            <a:fillRect/>
          </a:stretch>
        </p:blipFill>
        <p:spPr>
          <a:xfrm>
            <a:off x="799383" y="1713205"/>
            <a:ext cx="10665121" cy="4783063"/>
          </a:xfrm>
          <a:prstGeom prst="rect">
            <a:avLst/>
          </a:prstGeom>
        </p:spPr>
      </p:pic>
    </p:spTree>
    <p:extLst>
      <p:ext uri="{BB962C8B-B14F-4D97-AF65-F5344CB8AC3E}">
        <p14:creationId xmlns:p14="http://schemas.microsoft.com/office/powerpoint/2010/main" val="9527094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AB09A6-808B-4CB9-9389-686AAEAA86BC}"/>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a:solidFill>
                  <a:srgbClr val="FFFFFF"/>
                </a:solidFill>
              </a:rPr>
              <a:t>Gantt Chart</a:t>
            </a:r>
            <a:endParaRPr lang="en-US" sz="4000" kern="1200" dirty="0">
              <a:solidFill>
                <a:srgbClr val="FFFFFF"/>
              </a:solidFill>
              <a:latin typeface="+mj-lt"/>
              <a:ea typeface="+mj-ea"/>
              <a:cs typeface="+mj-cs"/>
            </a:endParaRPr>
          </a:p>
        </p:txBody>
      </p:sp>
      <p:pic>
        <p:nvPicPr>
          <p:cNvPr id="3" name="Picture 3" descr="Chart&#10;&#10;Description automatically generated">
            <a:extLst>
              <a:ext uri="{FF2B5EF4-FFF2-40B4-BE49-F238E27FC236}">
                <a16:creationId xmlns:a16="http://schemas.microsoft.com/office/drawing/2014/main" id="{9EBB043B-29AC-4BA3-937B-7131647277BA}"/>
              </a:ext>
            </a:extLst>
          </p:cNvPr>
          <p:cNvPicPr>
            <a:picLocks noChangeAspect="1"/>
          </p:cNvPicPr>
          <p:nvPr/>
        </p:nvPicPr>
        <p:blipFill>
          <a:blip r:embed="rId2"/>
          <a:stretch>
            <a:fillRect/>
          </a:stretch>
        </p:blipFill>
        <p:spPr>
          <a:xfrm>
            <a:off x="1245080" y="1710638"/>
            <a:ext cx="9831236" cy="4716310"/>
          </a:xfrm>
          <a:prstGeom prst="rect">
            <a:avLst/>
          </a:prstGeom>
        </p:spPr>
      </p:pic>
    </p:spTree>
    <p:extLst>
      <p:ext uri="{BB962C8B-B14F-4D97-AF65-F5344CB8AC3E}">
        <p14:creationId xmlns:p14="http://schemas.microsoft.com/office/powerpoint/2010/main" val="20727166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AB09A6-808B-4CB9-9389-686AAEAA86BC}"/>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a:solidFill>
                  <a:srgbClr val="FFFFFF"/>
                </a:solidFill>
                <a:cs typeface="Calibri Light"/>
              </a:rPr>
              <a:t>Supportive Information</a:t>
            </a:r>
            <a:endParaRPr lang="en-US" sz="4000" kern="1200" dirty="0">
              <a:solidFill>
                <a:srgbClr val="FFFFFF"/>
              </a:solidFill>
              <a:latin typeface="+mj-lt"/>
              <a:cs typeface="Calibri Light"/>
            </a:endParaRPr>
          </a:p>
        </p:txBody>
      </p:sp>
      <p:sp>
        <p:nvSpPr>
          <p:cNvPr id="3" name="TextBox 2">
            <a:extLst>
              <a:ext uri="{FF2B5EF4-FFF2-40B4-BE49-F238E27FC236}">
                <a16:creationId xmlns:a16="http://schemas.microsoft.com/office/drawing/2014/main" id="{5312A409-02FB-45C9-A1AC-AEC94FEBD8F9}"/>
              </a:ext>
            </a:extLst>
          </p:cNvPr>
          <p:cNvSpPr txBox="1"/>
          <p:nvPr/>
        </p:nvSpPr>
        <p:spPr>
          <a:xfrm>
            <a:off x="770627" y="1935192"/>
            <a:ext cx="4324709"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b="1">
                <a:solidFill>
                  <a:schemeClr val="accent5">
                    <a:lumMod val="75000"/>
                  </a:schemeClr>
                </a:solidFill>
                <a:ea typeface="+mn-lt"/>
                <a:cs typeface="+mn-lt"/>
              </a:rPr>
              <a:t>COMMERCIALIZATION</a:t>
            </a:r>
            <a:endParaRPr lang="en-US" sz="2000" b="1">
              <a:solidFill>
                <a:schemeClr val="accent5">
                  <a:lumMod val="75000"/>
                </a:schemeClr>
              </a:solidFill>
              <a:cs typeface="Calibri" panose="020F0502020204030204"/>
            </a:endParaRPr>
          </a:p>
          <a:p>
            <a:endParaRPr lang="en-GB" dirty="0">
              <a:cs typeface="Calibri"/>
            </a:endParaRPr>
          </a:p>
        </p:txBody>
      </p:sp>
      <p:sp>
        <p:nvSpPr>
          <p:cNvPr id="5" name="Rectangle: Folded Corner 4">
            <a:extLst>
              <a:ext uri="{FF2B5EF4-FFF2-40B4-BE49-F238E27FC236}">
                <a16:creationId xmlns:a16="http://schemas.microsoft.com/office/drawing/2014/main" id="{56DCF00F-1D3C-47B0-A247-5BC554859316}"/>
              </a:ext>
            </a:extLst>
          </p:cNvPr>
          <p:cNvSpPr/>
          <p:nvPr/>
        </p:nvSpPr>
        <p:spPr>
          <a:xfrm>
            <a:off x="980536" y="2957423"/>
            <a:ext cx="1998451" cy="214222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This app will ease the process of identifying covid-19 and pneumonia within a small time period.</a:t>
            </a:r>
            <a:endParaRPr lang="en-US"/>
          </a:p>
        </p:txBody>
      </p:sp>
      <p:sp>
        <p:nvSpPr>
          <p:cNvPr id="10" name="Rectangle: Folded Corner 9">
            <a:extLst>
              <a:ext uri="{FF2B5EF4-FFF2-40B4-BE49-F238E27FC236}">
                <a16:creationId xmlns:a16="http://schemas.microsoft.com/office/drawing/2014/main" id="{F4370E1E-8C9E-4FAC-A0F9-CDB95329A0CC}"/>
              </a:ext>
            </a:extLst>
          </p:cNvPr>
          <p:cNvSpPr/>
          <p:nvPr/>
        </p:nvSpPr>
        <p:spPr>
          <a:xfrm>
            <a:off x="3295290" y="2957422"/>
            <a:ext cx="1998451" cy="214222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 </a:t>
            </a:r>
            <a:r>
              <a:rPr lang="en-US">
                <a:ea typeface="+mn-lt"/>
                <a:cs typeface="+mn-lt"/>
              </a:rPr>
              <a:t>This app will be realease at the end of this year 2021</a:t>
            </a:r>
          </a:p>
          <a:p>
            <a:pPr algn="ctr"/>
            <a:endParaRPr lang="en-US" dirty="0">
              <a:cs typeface="Calibri"/>
            </a:endParaRPr>
          </a:p>
        </p:txBody>
      </p:sp>
      <p:sp>
        <p:nvSpPr>
          <p:cNvPr id="12" name="Rectangle: Folded Corner 11">
            <a:extLst>
              <a:ext uri="{FF2B5EF4-FFF2-40B4-BE49-F238E27FC236}">
                <a16:creationId xmlns:a16="http://schemas.microsoft.com/office/drawing/2014/main" id="{57D907E1-00CE-475C-8D01-2CEC6B6283CA}"/>
              </a:ext>
            </a:extLst>
          </p:cNvPr>
          <p:cNvSpPr/>
          <p:nvPr/>
        </p:nvSpPr>
        <p:spPr>
          <a:xfrm>
            <a:off x="5753818" y="2957421"/>
            <a:ext cx="1998451" cy="214222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Calibri"/>
              </a:rPr>
              <a:t> </a:t>
            </a:r>
            <a:r>
              <a:rPr lang="en-US" dirty="0">
                <a:ea typeface="+mn-lt"/>
                <a:cs typeface="+mn-lt"/>
              </a:rPr>
              <a:t>Promoting the app </a:t>
            </a:r>
            <a:r>
              <a:rPr lang="en-US">
                <a:ea typeface="+mn-lt"/>
                <a:cs typeface="+mn-lt"/>
              </a:rPr>
              <a:t>will be done through social media</a:t>
            </a:r>
          </a:p>
          <a:p>
            <a:pPr algn="ctr"/>
            <a:endParaRPr lang="en-US" dirty="0">
              <a:cs typeface="Calibri"/>
            </a:endParaRPr>
          </a:p>
        </p:txBody>
      </p:sp>
      <p:sp>
        <p:nvSpPr>
          <p:cNvPr id="14" name="Rectangle: Folded Corner 13">
            <a:extLst>
              <a:ext uri="{FF2B5EF4-FFF2-40B4-BE49-F238E27FC236}">
                <a16:creationId xmlns:a16="http://schemas.microsoft.com/office/drawing/2014/main" id="{8A3A9F7A-E6D6-4F40-B857-9425555C333D}"/>
              </a:ext>
            </a:extLst>
          </p:cNvPr>
          <p:cNvSpPr/>
          <p:nvPr/>
        </p:nvSpPr>
        <p:spPr>
          <a:xfrm>
            <a:off x="8341742" y="2899911"/>
            <a:ext cx="1998451" cy="2199733"/>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App contains four main functionalities and accuracy of the output will be maximize in each level.</a:t>
            </a:r>
            <a:endParaRPr lang="en-US"/>
          </a:p>
        </p:txBody>
      </p:sp>
      <p:pic>
        <p:nvPicPr>
          <p:cNvPr id="6" name="Picture 6" descr="A picture containing text, businesscard, vector graphics&#10;&#10;Description automatically generated">
            <a:extLst>
              <a:ext uri="{FF2B5EF4-FFF2-40B4-BE49-F238E27FC236}">
                <a16:creationId xmlns:a16="http://schemas.microsoft.com/office/drawing/2014/main" id="{77F40A80-20E9-4456-AECD-E35F114EFD0B}"/>
              </a:ext>
            </a:extLst>
          </p:cNvPr>
          <p:cNvPicPr>
            <a:picLocks noChangeAspect="1"/>
          </p:cNvPicPr>
          <p:nvPr/>
        </p:nvPicPr>
        <p:blipFill>
          <a:blip r:embed="rId2"/>
          <a:stretch>
            <a:fillRect/>
          </a:stretch>
        </p:blipFill>
        <p:spPr>
          <a:xfrm>
            <a:off x="8405004" y="243696"/>
            <a:ext cx="3677728" cy="2344947"/>
          </a:xfrm>
          <a:prstGeom prst="rect">
            <a:avLst/>
          </a:prstGeom>
        </p:spPr>
      </p:pic>
      <p:pic>
        <p:nvPicPr>
          <p:cNvPr id="7" name="Picture 7">
            <a:extLst>
              <a:ext uri="{FF2B5EF4-FFF2-40B4-BE49-F238E27FC236}">
                <a16:creationId xmlns:a16="http://schemas.microsoft.com/office/drawing/2014/main" id="{AB4047B3-B7AE-44E1-B913-B32D366A6A15}"/>
              </a:ext>
            </a:extLst>
          </p:cNvPr>
          <p:cNvPicPr>
            <a:picLocks noChangeAspect="1"/>
          </p:cNvPicPr>
          <p:nvPr/>
        </p:nvPicPr>
        <p:blipFill>
          <a:blip r:embed="rId3"/>
          <a:stretch>
            <a:fillRect/>
          </a:stretch>
        </p:blipFill>
        <p:spPr>
          <a:xfrm>
            <a:off x="6607834" y="677174"/>
            <a:ext cx="2743200" cy="1463616"/>
          </a:xfrm>
          <a:prstGeom prst="rect">
            <a:avLst/>
          </a:prstGeom>
        </p:spPr>
      </p:pic>
    </p:spTree>
    <p:extLst>
      <p:ext uri="{BB962C8B-B14F-4D97-AF65-F5344CB8AC3E}">
        <p14:creationId xmlns:p14="http://schemas.microsoft.com/office/powerpoint/2010/main" val="1994472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72C92B5-869D-4B8F-868E-2A78CB0382C3}"/>
              </a:ext>
            </a:extLst>
          </p:cNvPr>
          <p:cNvPicPr>
            <a:picLocks noChangeAspect="1"/>
          </p:cNvPicPr>
          <p:nvPr/>
        </p:nvPicPr>
        <p:blipFill rotWithShape="1">
          <a:blip r:embed="rId2">
            <a:extLst>
              <a:ext uri="{28A0092B-C50C-407E-A947-70E740481C1C}">
                <a14:useLocalDpi xmlns:a14="http://schemas.microsoft.com/office/drawing/2010/main" val="0"/>
              </a:ext>
            </a:extLst>
          </a:blip>
          <a:srcRect l="5259" r="15064" b="1"/>
          <a:stretch/>
        </p:blipFill>
        <p:spPr>
          <a:xfrm>
            <a:off x="0" y="-68216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10" name="TextBox 9">
            <a:extLst>
              <a:ext uri="{FF2B5EF4-FFF2-40B4-BE49-F238E27FC236}">
                <a16:creationId xmlns:a16="http://schemas.microsoft.com/office/drawing/2014/main" id="{97490F7E-D9AA-4D96-9310-ECA6CE40F862}"/>
              </a:ext>
            </a:extLst>
          </p:cNvPr>
          <p:cNvSpPr txBox="1"/>
          <p:nvPr/>
        </p:nvSpPr>
        <p:spPr>
          <a:xfrm>
            <a:off x="4177678" y="3429000"/>
            <a:ext cx="5919787" cy="245268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6000" b="1" dirty="0">
                <a:solidFill>
                  <a:srgbClr val="0070C0"/>
                </a:solidFill>
                <a:latin typeface="+mj-lt"/>
                <a:ea typeface="+mj-ea"/>
                <a:cs typeface="+mj-cs"/>
              </a:rPr>
              <a:t>Objectives</a:t>
            </a:r>
          </a:p>
        </p:txBody>
      </p:sp>
      <p:pic>
        <p:nvPicPr>
          <p:cNvPr id="11" name="Google Shape;386;gc4c50add8e_0_17">
            <a:extLst>
              <a:ext uri="{FF2B5EF4-FFF2-40B4-BE49-F238E27FC236}">
                <a16:creationId xmlns:a16="http://schemas.microsoft.com/office/drawing/2014/main" id="{9A6654E7-8779-4128-B0D8-7811DD6C0D17}"/>
              </a:ext>
            </a:extLst>
          </p:cNvPr>
          <p:cNvPicPr preferRelativeResize="0"/>
          <p:nvPr/>
        </p:nvPicPr>
        <p:blipFill>
          <a:blip r:embed="rId3">
            <a:alphaModFix/>
          </a:blip>
          <a:stretch>
            <a:fillRect/>
          </a:stretch>
        </p:blipFill>
        <p:spPr>
          <a:xfrm rot="787075">
            <a:off x="9330634" y="3935862"/>
            <a:ext cx="2346462" cy="2690977"/>
          </a:xfrm>
          <a:prstGeom prst="rect">
            <a:avLst/>
          </a:prstGeom>
          <a:noFill/>
          <a:ln>
            <a:noFill/>
          </a:ln>
        </p:spPr>
      </p:pic>
      <p:pic>
        <p:nvPicPr>
          <p:cNvPr id="12" name="Picture 11">
            <a:extLst>
              <a:ext uri="{FF2B5EF4-FFF2-40B4-BE49-F238E27FC236}">
                <a16:creationId xmlns:a16="http://schemas.microsoft.com/office/drawing/2014/main" id="{5E2AED19-63D4-4534-A7F3-B852C05E4EBE}"/>
              </a:ext>
            </a:extLst>
          </p:cNvPr>
          <p:cNvPicPr>
            <a:picLocks noChangeAspect="1"/>
          </p:cNvPicPr>
          <p:nvPr/>
        </p:nvPicPr>
        <p:blipFill rotWithShape="1">
          <a:blip r:embed="rId4"/>
          <a:srcRect r="63863" b="-12"/>
          <a:stretch/>
        </p:blipFill>
        <p:spPr>
          <a:xfrm>
            <a:off x="-14067" y="6334539"/>
            <a:ext cx="3145562" cy="523461"/>
          </a:xfrm>
          <a:prstGeom prst="rect">
            <a:avLst/>
          </a:prstGeom>
        </p:spPr>
      </p:pic>
    </p:spTree>
    <p:extLst>
      <p:ext uri="{BB962C8B-B14F-4D97-AF65-F5344CB8AC3E}">
        <p14:creationId xmlns:p14="http://schemas.microsoft.com/office/powerpoint/2010/main" val="6939041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4A130CA-991E-4C92-A494-EB7D8666EF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FC3C749F-9A26-4B1E-BC2E-572D03DF9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72577" y="1372793"/>
            <a:ext cx="6135300" cy="5537781"/>
          </a:xfrm>
          <a:custGeom>
            <a:avLst/>
            <a:gdLst>
              <a:gd name="connsiteX0" fmla="*/ 0 w 6135300"/>
              <a:gd name="connsiteY0" fmla="*/ 0 h 5537781"/>
              <a:gd name="connsiteX1" fmla="*/ 6135300 w 6135300"/>
              <a:gd name="connsiteY1" fmla="*/ 0 h 5537781"/>
              <a:gd name="connsiteX2" fmla="*/ 6135300 w 6135300"/>
              <a:gd name="connsiteY2" fmla="*/ 3548931 h 5537781"/>
              <a:gd name="connsiteX3" fmla="*/ 4146451 w 6135300"/>
              <a:gd name="connsiteY3" fmla="*/ 5537781 h 5537781"/>
              <a:gd name="connsiteX4" fmla="*/ 0 w 6135300"/>
              <a:gd name="connsiteY4" fmla="*/ 1391331 h 553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5300" h="5537781">
                <a:moveTo>
                  <a:pt x="0" y="0"/>
                </a:moveTo>
                <a:lnTo>
                  <a:pt x="6135300" y="0"/>
                </a:lnTo>
                <a:lnTo>
                  <a:pt x="6135300" y="3548931"/>
                </a:lnTo>
                <a:lnTo>
                  <a:pt x="4146451" y="5537781"/>
                </a:lnTo>
                <a:lnTo>
                  <a:pt x="0" y="1391331"/>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F98D51C6-1188-49B8-B829-31D2C2813F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050242" y="292975"/>
            <a:ext cx="5056735" cy="9206602"/>
          </a:xfrm>
          <a:custGeom>
            <a:avLst/>
            <a:gdLst>
              <a:gd name="connsiteX0" fmla="*/ 0 w 5053652"/>
              <a:gd name="connsiteY0" fmla="*/ 209273 h 9200989"/>
              <a:gd name="connsiteX1" fmla="*/ 209274 w 5053652"/>
              <a:gd name="connsiteY1" fmla="*/ 0 h 9200989"/>
              <a:gd name="connsiteX2" fmla="*/ 5053652 w 5053652"/>
              <a:gd name="connsiteY2" fmla="*/ 4844379 h 9200989"/>
              <a:gd name="connsiteX3" fmla="*/ 697042 w 5053652"/>
              <a:gd name="connsiteY3" fmla="*/ 9200989 h 9200989"/>
              <a:gd name="connsiteX4" fmla="*/ 0 w 5053652"/>
              <a:gd name="connsiteY4" fmla="*/ 9200989 h 9200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3652" h="9200989">
                <a:moveTo>
                  <a:pt x="0" y="209273"/>
                </a:moveTo>
                <a:lnTo>
                  <a:pt x="209274" y="0"/>
                </a:lnTo>
                <a:lnTo>
                  <a:pt x="5053652" y="4844379"/>
                </a:lnTo>
                <a:lnTo>
                  <a:pt x="697042" y="9200989"/>
                </a:lnTo>
                <a:lnTo>
                  <a:pt x="0" y="9200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456BA586-8922-4113-BD35-BBF1EB1A1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6909" y="5272381"/>
            <a:ext cx="3171238" cy="1585619"/>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497CCB5-5FC2-473C-AFCC-2430CEF1DF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61739" y="1742916"/>
            <a:ext cx="3372170" cy="3372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ame 29">
            <a:extLst>
              <a:ext uri="{FF2B5EF4-FFF2-40B4-BE49-F238E27FC236}">
                <a16:creationId xmlns:a16="http://schemas.microsoft.com/office/drawing/2014/main" id="{599C8C75-BFDF-44E7-A028-EEB5EDD58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423102" y="1304278"/>
            <a:ext cx="4249446" cy="4249444"/>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C9AB09A6-808B-4CB9-9389-686AAEAA86BC}"/>
              </a:ext>
            </a:extLst>
          </p:cNvPr>
          <p:cNvSpPr>
            <a:spLocks noGrp="1"/>
          </p:cNvSpPr>
          <p:nvPr>
            <p:ph type="title"/>
          </p:nvPr>
        </p:nvSpPr>
        <p:spPr>
          <a:xfrm>
            <a:off x="1738683" y="2721789"/>
            <a:ext cx="3618284" cy="1345720"/>
          </a:xfrm>
          <a:noFill/>
        </p:spPr>
        <p:txBody>
          <a:bodyPr vert="horz" lIns="91440" tIns="45720" rIns="91440" bIns="45720" rtlCol="0" anchor="ctr">
            <a:normAutofit/>
          </a:bodyPr>
          <a:lstStyle/>
          <a:p>
            <a:pPr algn="ctr"/>
            <a:r>
              <a:rPr lang="en-US" sz="2800" kern="1200">
                <a:solidFill>
                  <a:srgbClr val="080808"/>
                </a:solidFill>
                <a:latin typeface="+mj-lt"/>
                <a:ea typeface="+mj-ea"/>
                <a:cs typeface="+mj-cs"/>
              </a:rPr>
              <a:t>Budget</a:t>
            </a:r>
          </a:p>
        </p:txBody>
      </p:sp>
      <p:sp>
        <p:nvSpPr>
          <p:cNvPr id="3" name="TextBox 2">
            <a:extLst>
              <a:ext uri="{FF2B5EF4-FFF2-40B4-BE49-F238E27FC236}">
                <a16:creationId xmlns:a16="http://schemas.microsoft.com/office/drawing/2014/main" id="{5312A409-02FB-45C9-A1AC-AEC94FEBD8F9}"/>
              </a:ext>
            </a:extLst>
          </p:cNvPr>
          <p:cNvSpPr txBox="1"/>
          <p:nvPr/>
        </p:nvSpPr>
        <p:spPr>
          <a:xfrm>
            <a:off x="1101306" y="2251494"/>
            <a:ext cx="43247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cs typeface="Calibri"/>
            </a:endParaRPr>
          </a:p>
        </p:txBody>
      </p:sp>
      <p:graphicFrame>
        <p:nvGraphicFramePr>
          <p:cNvPr id="5" name="Table 4">
            <a:extLst>
              <a:ext uri="{FF2B5EF4-FFF2-40B4-BE49-F238E27FC236}">
                <a16:creationId xmlns:a16="http://schemas.microsoft.com/office/drawing/2014/main" id="{F789B7A1-930A-415F-8CED-CC8399D91B53}"/>
              </a:ext>
            </a:extLst>
          </p:cNvPr>
          <p:cNvGraphicFramePr>
            <a:graphicFrameLocks noGrp="1"/>
          </p:cNvGraphicFramePr>
          <p:nvPr>
            <p:extLst>
              <p:ext uri="{D42A27DB-BD31-4B8C-83A1-F6EECF244321}">
                <p14:modId xmlns:p14="http://schemas.microsoft.com/office/powerpoint/2010/main" val="1595159341"/>
              </p:ext>
            </p:extLst>
          </p:nvPr>
        </p:nvGraphicFramePr>
        <p:xfrm>
          <a:off x="6879772" y="1388662"/>
          <a:ext cx="4990495" cy="4080681"/>
        </p:xfrm>
        <a:graphic>
          <a:graphicData uri="http://schemas.openxmlformats.org/drawingml/2006/table">
            <a:tbl>
              <a:tblPr firstRow="1" firstCol="1" bandRow="1">
                <a:tableStyleId>{5C22544A-7EE6-4342-B048-85BDC9FD1C3A}</a:tableStyleId>
              </a:tblPr>
              <a:tblGrid>
                <a:gridCol w="2862425">
                  <a:extLst>
                    <a:ext uri="{9D8B030D-6E8A-4147-A177-3AD203B41FA5}">
                      <a16:colId xmlns:a16="http://schemas.microsoft.com/office/drawing/2014/main" val="4168981953"/>
                    </a:ext>
                  </a:extLst>
                </a:gridCol>
                <a:gridCol w="2128070">
                  <a:extLst>
                    <a:ext uri="{9D8B030D-6E8A-4147-A177-3AD203B41FA5}">
                      <a16:colId xmlns:a16="http://schemas.microsoft.com/office/drawing/2014/main" val="4148977927"/>
                    </a:ext>
                  </a:extLst>
                </a:gridCol>
              </a:tblGrid>
              <a:tr h="1590194">
                <a:tc>
                  <a:txBody>
                    <a:bodyPr/>
                    <a:lstStyle/>
                    <a:p>
                      <a:pPr algn="just">
                        <a:lnSpc>
                          <a:spcPct val="107000"/>
                        </a:lnSpc>
                        <a:spcAft>
                          <a:spcPts val="800"/>
                        </a:spcAft>
                      </a:pPr>
                      <a:r>
                        <a:rPr lang="en-US" sz="3000">
                          <a:effectLst/>
                        </a:rPr>
                        <a:t>                    Item </a:t>
                      </a:r>
                      <a:endParaRPr lang="en-US" sz="3000">
                        <a:effectLst/>
                        <a:latin typeface="Calibri" panose="020F0502020204030204" pitchFamily="34" charset="0"/>
                        <a:ea typeface="Calibri" panose="020F0502020204030204" pitchFamily="34" charset="0"/>
                        <a:cs typeface="Times New Roman" panose="02020603050405020304" pitchFamily="18" charset="0"/>
                      </a:endParaRPr>
                    </a:p>
                  </a:txBody>
                  <a:tcPr marL="84373" marR="84373" marT="0" marB="0"/>
                </a:tc>
                <a:tc>
                  <a:txBody>
                    <a:bodyPr/>
                    <a:lstStyle/>
                    <a:p>
                      <a:pPr algn="just">
                        <a:lnSpc>
                          <a:spcPct val="107000"/>
                        </a:lnSpc>
                        <a:spcAft>
                          <a:spcPts val="800"/>
                        </a:spcAft>
                      </a:pPr>
                      <a:r>
                        <a:rPr lang="en-US" sz="3000">
                          <a:effectLst/>
                        </a:rPr>
                        <a:t>               Price (Rs.)</a:t>
                      </a:r>
                    </a:p>
                    <a:p>
                      <a:pPr algn="just">
                        <a:lnSpc>
                          <a:spcPct val="107000"/>
                        </a:lnSpc>
                        <a:spcAft>
                          <a:spcPts val="800"/>
                        </a:spcAft>
                      </a:pPr>
                      <a:r>
                        <a:rPr lang="en-US" sz="3000">
                          <a:effectLst/>
                        </a:rPr>
                        <a:t> </a:t>
                      </a:r>
                      <a:endParaRPr lang="en-US" sz="3000">
                        <a:effectLst/>
                        <a:latin typeface="Calibri" panose="020F0502020204030204" pitchFamily="34" charset="0"/>
                        <a:ea typeface="Calibri" panose="020F0502020204030204" pitchFamily="34" charset="0"/>
                        <a:cs typeface="Times New Roman" panose="02020603050405020304" pitchFamily="18" charset="0"/>
                      </a:endParaRPr>
                    </a:p>
                  </a:txBody>
                  <a:tcPr marL="84373" marR="84373" marT="0" marB="0"/>
                </a:tc>
                <a:extLst>
                  <a:ext uri="{0D108BD9-81ED-4DB2-BD59-A6C34878D82A}">
                    <a16:rowId xmlns:a16="http://schemas.microsoft.com/office/drawing/2014/main" val="3416267482"/>
                  </a:ext>
                </a:extLst>
              </a:tr>
              <a:tr h="502254">
                <a:tc>
                  <a:txBody>
                    <a:bodyPr/>
                    <a:lstStyle/>
                    <a:p>
                      <a:pPr algn="just">
                        <a:lnSpc>
                          <a:spcPct val="107000"/>
                        </a:lnSpc>
                        <a:spcAft>
                          <a:spcPts val="800"/>
                        </a:spcAft>
                      </a:pPr>
                      <a:r>
                        <a:rPr lang="en-US" sz="3000">
                          <a:effectLst/>
                        </a:rPr>
                        <a:t>Sample X-ray</a:t>
                      </a:r>
                      <a:endParaRPr lang="en-US" sz="3000">
                        <a:effectLst/>
                        <a:latin typeface="Calibri" panose="020F0502020204030204" pitchFamily="34" charset="0"/>
                        <a:ea typeface="Calibri" panose="020F0502020204030204" pitchFamily="34" charset="0"/>
                        <a:cs typeface="Times New Roman" panose="02020603050405020304" pitchFamily="18" charset="0"/>
                      </a:endParaRPr>
                    </a:p>
                  </a:txBody>
                  <a:tcPr marL="84373" marR="84373" marT="0" marB="0"/>
                </a:tc>
                <a:tc>
                  <a:txBody>
                    <a:bodyPr/>
                    <a:lstStyle/>
                    <a:p>
                      <a:pPr algn="just">
                        <a:lnSpc>
                          <a:spcPct val="107000"/>
                        </a:lnSpc>
                        <a:spcAft>
                          <a:spcPts val="800"/>
                        </a:spcAft>
                      </a:pPr>
                      <a:r>
                        <a:rPr lang="en-US" sz="3000">
                          <a:effectLst/>
                        </a:rPr>
                        <a:t>    2500</a:t>
                      </a:r>
                      <a:endParaRPr lang="en-US" sz="3000">
                        <a:effectLst/>
                        <a:latin typeface="Calibri" panose="020F0502020204030204" pitchFamily="34" charset="0"/>
                        <a:ea typeface="Calibri" panose="020F0502020204030204" pitchFamily="34" charset="0"/>
                        <a:cs typeface="Times New Roman" panose="02020603050405020304" pitchFamily="18" charset="0"/>
                      </a:endParaRPr>
                    </a:p>
                  </a:txBody>
                  <a:tcPr marL="84373" marR="84373" marT="0" marB="0"/>
                </a:tc>
                <a:extLst>
                  <a:ext uri="{0D108BD9-81ED-4DB2-BD59-A6C34878D82A}">
                    <a16:rowId xmlns:a16="http://schemas.microsoft.com/office/drawing/2014/main" val="3218945100"/>
                  </a:ext>
                </a:extLst>
              </a:tr>
              <a:tr h="502254">
                <a:tc>
                  <a:txBody>
                    <a:bodyPr/>
                    <a:lstStyle/>
                    <a:p>
                      <a:pPr algn="just">
                        <a:lnSpc>
                          <a:spcPct val="107000"/>
                        </a:lnSpc>
                        <a:spcAft>
                          <a:spcPts val="800"/>
                        </a:spcAft>
                      </a:pPr>
                      <a:r>
                        <a:rPr lang="en-US" sz="3000">
                          <a:effectLst/>
                        </a:rPr>
                        <a:t>Documentation</a:t>
                      </a:r>
                      <a:endParaRPr lang="en-US" sz="3000">
                        <a:effectLst/>
                        <a:latin typeface="Calibri" panose="020F0502020204030204" pitchFamily="34" charset="0"/>
                        <a:ea typeface="Calibri" panose="020F0502020204030204" pitchFamily="34" charset="0"/>
                        <a:cs typeface="Times New Roman" panose="02020603050405020304" pitchFamily="18" charset="0"/>
                      </a:endParaRPr>
                    </a:p>
                  </a:txBody>
                  <a:tcPr marL="84373" marR="84373" marT="0" marB="0"/>
                </a:tc>
                <a:tc>
                  <a:txBody>
                    <a:bodyPr/>
                    <a:lstStyle/>
                    <a:p>
                      <a:pPr algn="just">
                        <a:lnSpc>
                          <a:spcPct val="107000"/>
                        </a:lnSpc>
                        <a:spcAft>
                          <a:spcPts val="800"/>
                        </a:spcAft>
                      </a:pPr>
                      <a:r>
                        <a:rPr lang="en-US" sz="3000">
                          <a:effectLst/>
                        </a:rPr>
                        <a:t>    3000</a:t>
                      </a:r>
                      <a:endParaRPr lang="en-US" sz="3000">
                        <a:effectLst/>
                        <a:latin typeface="Calibri" panose="020F0502020204030204" pitchFamily="34" charset="0"/>
                        <a:ea typeface="Calibri" panose="020F0502020204030204" pitchFamily="34" charset="0"/>
                        <a:cs typeface="Times New Roman" panose="02020603050405020304" pitchFamily="18" charset="0"/>
                      </a:endParaRPr>
                    </a:p>
                  </a:txBody>
                  <a:tcPr marL="84373" marR="84373" marT="0" marB="0"/>
                </a:tc>
                <a:extLst>
                  <a:ext uri="{0D108BD9-81ED-4DB2-BD59-A6C34878D82A}">
                    <a16:rowId xmlns:a16="http://schemas.microsoft.com/office/drawing/2014/main" val="1780160462"/>
                  </a:ext>
                </a:extLst>
              </a:tr>
              <a:tr h="983725">
                <a:tc>
                  <a:txBody>
                    <a:bodyPr/>
                    <a:lstStyle/>
                    <a:p>
                      <a:pPr algn="just">
                        <a:lnSpc>
                          <a:spcPct val="107000"/>
                        </a:lnSpc>
                        <a:spcAft>
                          <a:spcPts val="800"/>
                        </a:spcAft>
                      </a:pPr>
                      <a:r>
                        <a:rPr lang="en-US" sz="3000">
                          <a:effectLst/>
                        </a:rPr>
                        <a:t>Printing photocopies</a:t>
                      </a:r>
                      <a:endParaRPr lang="en-US" sz="3000">
                        <a:effectLst/>
                        <a:latin typeface="Calibri" panose="020F0502020204030204" pitchFamily="34" charset="0"/>
                        <a:ea typeface="Calibri" panose="020F0502020204030204" pitchFamily="34" charset="0"/>
                        <a:cs typeface="Times New Roman" panose="02020603050405020304" pitchFamily="18" charset="0"/>
                      </a:endParaRPr>
                    </a:p>
                  </a:txBody>
                  <a:tcPr marL="84373" marR="84373" marT="0" marB="0"/>
                </a:tc>
                <a:tc>
                  <a:txBody>
                    <a:bodyPr/>
                    <a:lstStyle/>
                    <a:p>
                      <a:pPr algn="just">
                        <a:lnSpc>
                          <a:spcPct val="107000"/>
                        </a:lnSpc>
                        <a:spcAft>
                          <a:spcPts val="800"/>
                        </a:spcAft>
                      </a:pPr>
                      <a:r>
                        <a:rPr lang="en-US" sz="3000">
                          <a:effectLst/>
                        </a:rPr>
                        <a:t>   2000</a:t>
                      </a:r>
                      <a:endParaRPr lang="en-US" sz="3000">
                        <a:effectLst/>
                        <a:latin typeface="Calibri" panose="020F0502020204030204" pitchFamily="34" charset="0"/>
                        <a:ea typeface="Calibri" panose="020F0502020204030204" pitchFamily="34" charset="0"/>
                        <a:cs typeface="Times New Roman" panose="02020603050405020304" pitchFamily="18" charset="0"/>
                      </a:endParaRPr>
                    </a:p>
                  </a:txBody>
                  <a:tcPr marL="84373" marR="84373" marT="0" marB="0"/>
                </a:tc>
                <a:extLst>
                  <a:ext uri="{0D108BD9-81ED-4DB2-BD59-A6C34878D82A}">
                    <a16:rowId xmlns:a16="http://schemas.microsoft.com/office/drawing/2014/main" val="1472938226"/>
                  </a:ext>
                </a:extLst>
              </a:tr>
              <a:tr h="502254">
                <a:tc>
                  <a:txBody>
                    <a:bodyPr/>
                    <a:lstStyle/>
                    <a:p>
                      <a:pPr algn="just">
                        <a:lnSpc>
                          <a:spcPct val="107000"/>
                        </a:lnSpc>
                        <a:spcAft>
                          <a:spcPts val="800"/>
                        </a:spcAft>
                      </a:pPr>
                      <a:r>
                        <a:rPr lang="en-US" sz="3000">
                          <a:effectLst/>
                        </a:rPr>
                        <a:t> Total</a:t>
                      </a:r>
                      <a:endParaRPr lang="en-US" sz="3000">
                        <a:effectLst/>
                        <a:latin typeface="Calibri" panose="020F0502020204030204" pitchFamily="34" charset="0"/>
                        <a:ea typeface="Calibri" panose="020F0502020204030204" pitchFamily="34" charset="0"/>
                        <a:cs typeface="Times New Roman" panose="02020603050405020304" pitchFamily="18" charset="0"/>
                      </a:endParaRPr>
                    </a:p>
                  </a:txBody>
                  <a:tcPr marL="84373" marR="84373" marT="0" marB="0"/>
                </a:tc>
                <a:tc>
                  <a:txBody>
                    <a:bodyPr/>
                    <a:lstStyle/>
                    <a:p>
                      <a:pPr algn="just">
                        <a:lnSpc>
                          <a:spcPct val="107000"/>
                        </a:lnSpc>
                        <a:spcAft>
                          <a:spcPts val="800"/>
                        </a:spcAft>
                      </a:pPr>
                      <a:r>
                        <a:rPr lang="en-US" sz="3000">
                          <a:effectLst/>
                        </a:rPr>
                        <a:t>   7500</a:t>
                      </a:r>
                      <a:endParaRPr lang="en-US" sz="3000">
                        <a:effectLst/>
                        <a:latin typeface="Calibri" panose="020F0502020204030204" pitchFamily="34" charset="0"/>
                        <a:ea typeface="Calibri" panose="020F0502020204030204" pitchFamily="34" charset="0"/>
                        <a:cs typeface="Times New Roman" panose="02020603050405020304" pitchFamily="18" charset="0"/>
                      </a:endParaRPr>
                    </a:p>
                  </a:txBody>
                  <a:tcPr marL="84373" marR="84373" marT="0" marB="0"/>
                </a:tc>
                <a:extLst>
                  <a:ext uri="{0D108BD9-81ED-4DB2-BD59-A6C34878D82A}">
                    <a16:rowId xmlns:a16="http://schemas.microsoft.com/office/drawing/2014/main" val="922402230"/>
                  </a:ext>
                </a:extLst>
              </a:tr>
            </a:tbl>
          </a:graphicData>
        </a:graphic>
      </p:graphicFrame>
    </p:spTree>
    <p:extLst>
      <p:ext uri="{BB962C8B-B14F-4D97-AF65-F5344CB8AC3E}">
        <p14:creationId xmlns:p14="http://schemas.microsoft.com/office/powerpoint/2010/main" val="26235366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AB09A6-808B-4CB9-9389-686AAEAA86BC}"/>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a:solidFill>
                  <a:srgbClr val="FFFFFF"/>
                </a:solidFill>
              </a:rPr>
              <a:t>Referrences</a:t>
            </a:r>
            <a:endParaRPr lang="en-US" sz="4000" kern="1200" dirty="0">
              <a:solidFill>
                <a:srgbClr val="FFFFFF"/>
              </a:solidFill>
              <a:latin typeface="+mj-lt"/>
              <a:ea typeface="+mj-ea"/>
              <a:cs typeface="+mj-cs"/>
            </a:endParaRPr>
          </a:p>
        </p:txBody>
      </p:sp>
      <p:sp>
        <p:nvSpPr>
          <p:cNvPr id="3" name="TextBox 2">
            <a:extLst>
              <a:ext uri="{FF2B5EF4-FFF2-40B4-BE49-F238E27FC236}">
                <a16:creationId xmlns:a16="http://schemas.microsoft.com/office/drawing/2014/main" id="{5312A409-02FB-45C9-A1AC-AEC94FEBD8F9}"/>
              </a:ext>
            </a:extLst>
          </p:cNvPr>
          <p:cNvSpPr txBox="1"/>
          <p:nvPr/>
        </p:nvSpPr>
        <p:spPr>
          <a:xfrm>
            <a:off x="1101306" y="2251494"/>
            <a:ext cx="9471803"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mn-lt"/>
                <a:cs typeface="+mn-lt"/>
              </a:rPr>
              <a:t>[1] SunP, LuX, XuC, et al. Understanding of COVID-19 based on current evidence. J Med Virol. 2020;92(6):548–551. </a:t>
            </a:r>
            <a:r>
              <a:rPr lang="en-GB">
                <a:ea typeface="+mn-lt"/>
                <a:cs typeface="+mn-lt"/>
                <a:hlinkClick r:id="rId2"/>
              </a:rPr>
              <a:t>[Crossref]</a:t>
            </a:r>
            <a:r>
              <a:rPr lang="en-GB">
                <a:ea typeface="+mn-lt"/>
                <a:cs typeface="+mn-lt"/>
              </a:rPr>
              <a:t>, </a:t>
            </a:r>
            <a:r>
              <a:rPr lang="en-GB">
                <a:ea typeface="+mn-lt"/>
                <a:cs typeface="+mn-lt"/>
                <a:hlinkClick r:id="rId3"/>
              </a:rPr>
              <a:t>[Web of Science ®]</a:t>
            </a:r>
            <a:r>
              <a:rPr lang="en-GB">
                <a:ea typeface="+mn-lt"/>
                <a:cs typeface="+mn-lt"/>
              </a:rPr>
              <a:t>, </a:t>
            </a:r>
            <a:r>
              <a:rPr lang="en-GB" dirty="0">
                <a:ea typeface="+mn-lt"/>
                <a:cs typeface="+mn-lt"/>
                <a:hlinkClick r:id="rId4"/>
              </a:rPr>
              <a:t>[Google Scholar]</a:t>
            </a:r>
            <a:endParaRPr lang="en-US">
              <a:cs typeface="Calibri" panose="020F0502020204030204"/>
            </a:endParaRPr>
          </a:p>
          <a:p>
            <a:pPr algn="just"/>
            <a:r>
              <a:rPr lang="en-GB" dirty="0">
                <a:ea typeface="+mn-lt"/>
                <a:cs typeface="+mn-lt"/>
              </a:rPr>
              <a:t>  </a:t>
            </a:r>
            <a:endParaRPr lang="en-GB"/>
          </a:p>
          <a:p>
            <a:pPr algn="just"/>
            <a:r>
              <a:rPr lang="en-GB">
                <a:ea typeface="+mn-lt"/>
                <a:cs typeface="+mn-lt"/>
              </a:rPr>
              <a:t>[2]SheridanC. Coronavirus and the race to distribute reliable diagnostics. Nat </a:t>
            </a:r>
            <a:r>
              <a:rPr lang="en-GB" dirty="0">
                <a:ea typeface="+mn-lt"/>
                <a:cs typeface="+mn-lt"/>
              </a:rPr>
              <a:t>Biotechnol. 2020;38(4):382–384. </a:t>
            </a:r>
            <a:r>
              <a:rPr lang="en-GB" dirty="0">
                <a:ea typeface="+mn-lt"/>
                <a:cs typeface="+mn-lt"/>
                <a:hlinkClick r:id="rId5"/>
              </a:rPr>
              <a:t>[Crossref]</a:t>
            </a:r>
            <a:r>
              <a:rPr lang="en-GB" dirty="0">
                <a:ea typeface="+mn-lt"/>
                <a:cs typeface="+mn-lt"/>
              </a:rPr>
              <a:t>, </a:t>
            </a:r>
            <a:r>
              <a:rPr lang="en-GB" dirty="0">
                <a:ea typeface="+mn-lt"/>
                <a:cs typeface="+mn-lt"/>
                <a:hlinkClick r:id="rId6"/>
              </a:rPr>
              <a:t>[Web of Science ®]</a:t>
            </a:r>
            <a:r>
              <a:rPr lang="en-GB" dirty="0">
                <a:ea typeface="+mn-lt"/>
                <a:cs typeface="+mn-lt"/>
              </a:rPr>
              <a:t>, </a:t>
            </a:r>
            <a:r>
              <a:rPr lang="en-GB" dirty="0">
                <a:ea typeface="+mn-lt"/>
                <a:cs typeface="+mn-lt"/>
                <a:hlinkClick r:id="rId7"/>
              </a:rPr>
              <a:t>[Google Scholar]</a:t>
            </a:r>
            <a:endParaRPr lang="en-GB">
              <a:cs typeface="Calibri" panose="020F0502020204030204"/>
            </a:endParaRPr>
          </a:p>
          <a:p>
            <a:pPr algn="just"/>
            <a:r>
              <a:rPr lang="en-GB" dirty="0">
                <a:ea typeface="+mn-lt"/>
                <a:cs typeface="+mn-lt"/>
              </a:rPr>
              <a:t>  </a:t>
            </a:r>
            <a:endParaRPr lang="en-GB"/>
          </a:p>
          <a:p>
            <a:pPr algn="just"/>
            <a:r>
              <a:rPr lang="en-GB">
                <a:ea typeface="+mn-lt"/>
                <a:cs typeface="+mn-lt"/>
              </a:rPr>
              <a:t>[3] Abu Shawar, B.A., Atwell, E. and Roberts, A. (2005) FAQchat as in Information Retrieval system. In: Human Language Technologies as a Challenge for Computer Science and Linguistics: Proceedings of the 2nd Language and Technology Conference. 2nd Language &amp; Technology Conference, April 21-23, 2005, Poznań , Poland.Poznań : Wydawnictwo Poznań skie: with co-operation of Fundacja Uniwersytetu im. A. Mickiewicza, pp. 274-278. ISBN 9788371773419.</a:t>
            </a:r>
            <a:endParaRPr lang="en-GB">
              <a:cs typeface="Calibri" panose="020F0502020204030204"/>
            </a:endParaRPr>
          </a:p>
          <a:p>
            <a:pPr algn="l"/>
            <a:endParaRPr lang="en-GB" dirty="0">
              <a:cs typeface="Calibri"/>
            </a:endParaRPr>
          </a:p>
        </p:txBody>
      </p:sp>
    </p:spTree>
    <p:extLst>
      <p:ext uri="{BB962C8B-B14F-4D97-AF65-F5344CB8AC3E}">
        <p14:creationId xmlns:p14="http://schemas.microsoft.com/office/powerpoint/2010/main" val="6376641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D0D6D3E-D7F9-4591-9CA9-DDF4DB1F7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461342CE-252A-4D11-AB03-578D17709D5A}"/>
              </a:ext>
            </a:extLst>
          </p:cNvPr>
          <p:cNvSpPr>
            <a:spLocks noGrp="1"/>
          </p:cNvSpPr>
          <p:nvPr>
            <p:ph type="title"/>
          </p:nvPr>
        </p:nvSpPr>
        <p:spPr>
          <a:xfrm>
            <a:off x="1255651" y="1847385"/>
            <a:ext cx="5389132" cy="3163224"/>
          </a:xfrm>
        </p:spPr>
        <p:txBody>
          <a:bodyPr vert="horz" lIns="91440" tIns="45720" rIns="91440" bIns="45720" rtlCol="0" anchor="t">
            <a:normAutofit/>
          </a:bodyPr>
          <a:lstStyle/>
          <a:p>
            <a:r>
              <a:rPr lang="en-US" b="1" dirty="0">
                <a:solidFill>
                  <a:schemeClr val="accent1">
                    <a:lumMod val="50000"/>
                  </a:schemeClr>
                </a:solidFill>
              </a:rPr>
              <a:t>IT18114836</a:t>
            </a:r>
            <a:br>
              <a:rPr lang="en-US" b="1" dirty="0">
                <a:solidFill>
                  <a:schemeClr val="accent1">
                    <a:lumMod val="50000"/>
                  </a:schemeClr>
                </a:solidFill>
              </a:rPr>
            </a:br>
            <a:r>
              <a:rPr lang="en-US" b="1" dirty="0">
                <a:solidFill>
                  <a:schemeClr val="accent1">
                    <a:lumMod val="50000"/>
                  </a:schemeClr>
                </a:solidFill>
              </a:rPr>
              <a:t>Akalanka B.A</a:t>
            </a:r>
            <a:br>
              <a:rPr lang="en-US" dirty="0">
                <a:solidFill>
                  <a:schemeClr val="accent1">
                    <a:lumMod val="50000"/>
                  </a:schemeClr>
                </a:solidFill>
              </a:rPr>
            </a:br>
            <a:br>
              <a:rPr lang="en-US" dirty="0">
                <a:solidFill>
                  <a:schemeClr val="accent1">
                    <a:lumMod val="50000"/>
                  </a:schemeClr>
                </a:solidFill>
              </a:rPr>
            </a:br>
            <a:r>
              <a:rPr lang="en-US" b="1" dirty="0">
                <a:solidFill>
                  <a:schemeClr val="accent1">
                    <a:lumMod val="50000"/>
                  </a:schemeClr>
                </a:solidFill>
              </a:rPr>
              <a:t>Information Technology</a:t>
            </a:r>
          </a:p>
        </p:txBody>
      </p:sp>
      <p:sp>
        <p:nvSpPr>
          <p:cNvPr id="22" name="Rectangle 21">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4068664" cy="6858000"/>
          </a:xfrm>
          <a:prstGeom prst="rect">
            <a:avLst/>
          </a:prstGeom>
          <a:gradFill>
            <a:gsLst>
              <a:gs pos="26000">
                <a:srgbClr val="000000"/>
              </a:gs>
              <a:gs pos="100000">
                <a:schemeClr val="accent1"/>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3611463" cy="6858000"/>
          </a:xfrm>
          <a:prstGeom prst="rect">
            <a:avLst/>
          </a:prstGeom>
          <a:gradFill>
            <a:gsLst>
              <a:gs pos="0">
                <a:schemeClr val="accent1">
                  <a:lumMod val="75000"/>
                  <a:alpha val="56000"/>
                </a:schemeClr>
              </a:gs>
              <a:gs pos="100000">
                <a:srgbClr val="000000">
                  <a:alpha val="52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230721" y="-107390"/>
            <a:ext cx="3853890" cy="4068665"/>
          </a:xfrm>
          <a:prstGeom prst="rect">
            <a:avLst/>
          </a:prstGeom>
          <a:gradFill>
            <a:gsLst>
              <a:gs pos="0">
                <a:srgbClr val="000000">
                  <a:alpha val="34000"/>
                </a:srgbClr>
              </a:gs>
              <a:gs pos="96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erson wearing glasses&#10;&#10;Description automatically generated with medium confidence">
            <a:extLst>
              <a:ext uri="{FF2B5EF4-FFF2-40B4-BE49-F238E27FC236}">
                <a16:creationId xmlns:a16="http://schemas.microsoft.com/office/drawing/2014/main" id="{891E3F2A-D845-4850-8E78-9DA6201B88D4}"/>
              </a:ext>
            </a:extLst>
          </p:cNvPr>
          <p:cNvPicPr>
            <a:picLocks noChangeAspect="1"/>
          </p:cNvPicPr>
          <p:nvPr/>
        </p:nvPicPr>
        <p:blipFill rotWithShape="1">
          <a:blip r:embed="rId2">
            <a:extLst>
              <a:ext uri="{28A0092B-C50C-407E-A947-70E740481C1C}">
                <a14:useLocalDpi xmlns:a14="http://schemas.microsoft.com/office/drawing/2010/main" val="0"/>
              </a:ext>
            </a:extLst>
          </a:blip>
          <a:srcRect l="15625" r="9376" b="1"/>
          <a:stretch/>
        </p:blipFill>
        <p:spPr>
          <a:xfrm>
            <a:off x="8026262" y="780307"/>
            <a:ext cx="3914333" cy="3914333"/>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p:spPr>
      </p:pic>
      <p:pic>
        <p:nvPicPr>
          <p:cNvPr id="9" name="Picture 8">
            <a:extLst>
              <a:ext uri="{FF2B5EF4-FFF2-40B4-BE49-F238E27FC236}">
                <a16:creationId xmlns:a16="http://schemas.microsoft.com/office/drawing/2014/main" id="{6D1556ED-888C-4A76-8935-0D62C35BC6FC}"/>
              </a:ext>
            </a:extLst>
          </p:cNvPr>
          <p:cNvPicPr>
            <a:picLocks noChangeAspect="1"/>
          </p:cNvPicPr>
          <p:nvPr/>
        </p:nvPicPr>
        <p:blipFill rotWithShape="1">
          <a:blip r:embed="rId3"/>
          <a:srcRect r="63863" b="-12"/>
          <a:stretch/>
        </p:blipFill>
        <p:spPr>
          <a:xfrm>
            <a:off x="0" y="6334539"/>
            <a:ext cx="3145562" cy="523461"/>
          </a:xfrm>
          <a:prstGeom prst="rect">
            <a:avLst/>
          </a:prstGeom>
        </p:spPr>
      </p:pic>
      <p:sp>
        <p:nvSpPr>
          <p:cNvPr id="10" name="TextBox 9">
            <a:extLst>
              <a:ext uri="{FF2B5EF4-FFF2-40B4-BE49-F238E27FC236}">
                <a16:creationId xmlns:a16="http://schemas.microsoft.com/office/drawing/2014/main" id="{E35FD79D-3346-4B9C-998D-E63C26E05672}"/>
              </a:ext>
            </a:extLst>
          </p:cNvPr>
          <p:cNvSpPr txBox="1"/>
          <p:nvPr/>
        </p:nvSpPr>
        <p:spPr>
          <a:xfrm>
            <a:off x="2630658" y="6485206"/>
            <a:ext cx="5035474" cy="372791"/>
          </a:xfrm>
          <a:prstGeom prst="rect">
            <a:avLst/>
          </a:prstGeom>
          <a:noFill/>
          <a:ln>
            <a:solidFill>
              <a:schemeClr val="bg1">
                <a:lumMod val="95000"/>
              </a:schemeClr>
            </a:solidFill>
          </a:ln>
        </p:spPr>
        <p:txBody>
          <a:bodyPr wrap="square" rtlCol="0">
            <a:spAutoFit/>
          </a:bodyPr>
          <a:lstStyle/>
          <a:p>
            <a:r>
              <a:rPr lang="en-US" dirty="0"/>
              <a:t>IT18114836  Akalanka B.A   2021-180</a:t>
            </a:r>
          </a:p>
        </p:txBody>
      </p:sp>
    </p:spTree>
    <p:extLst>
      <p:ext uri="{BB962C8B-B14F-4D97-AF65-F5344CB8AC3E}">
        <p14:creationId xmlns:p14="http://schemas.microsoft.com/office/powerpoint/2010/main" val="81231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559294"/>
            <a:ext cx="12191999" cy="6298279"/>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28"/>
            <a:ext cx="6096001" cy="6858000"/>
          </a:xfrm>
          <a:prstGeom prst="rect">
            <a:avLst/>
          </a:prstGeom>
          <a:gradFill>
            <a:gsLst>
              <a:gs pos="13000">
                <a:srgbClr val="000000">
                  <a:alpha val="72000"/>
                </a:srgbClr>
              </a:gs>
              <a:gs pos="99000">
                <a:schemeClr val="accent1">
                  <a:lumMod val="50000"/>
                  <a:alpha val="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E9C8B240-98D6-4467-8E2C-7A50DB912ACD}"/>
              </a:ext>
            </a:extLst>
          </p:cNvPr>
          <p:cNvSpPr>
            <a:spLocks noGrp="1"/>
          </p:cNvSpPr>
          <p:nvPr>
            <p:ph type="title"/>
          </p:nvPr>
        </p:nvSpPr>
        <p:spPr>
          <a:xfrm>
            <a:off x="1145136" y="1028700"/>
            <a:ext cx="9947305" cy="1090657"/>
          </a:xfrm>
        </p:spPr>
        <p:txBody>
          <a:bodyPr vert="horz" lIns="91440" tIns="45720" rIns="91440" bIns="45720" rtlCol="0" anchor="b">
            <a:normAutofit fontScale="90000"/>
          </a:bodyPr>
          <a:lstStyle/>
          <a:p>
            <a:pPr algn="ctr"/>
            <a:r>
              <a:rPr lang="en-US" sz="3600" b="1" dirty="0">
                <a:solidFill>
                  <a:srgbClr val="FFFFFF"/>
                </a:solidFill>
              </a:rPr>
              <a:t>Accurate diagnosis of Covid-19 using Chest CT Scan images</a:t>
            </a:r>
            <a:br>
              <a:rPr lang="en-US" sz="2300" b="1" dirty="0">
                <a:solidFill>
                  <a:srgbClr val="FFFFFF"/>
                </a:solidFill>
              </a:rPr>
            </a:br>
            <a:br>
              <a:rPr lang="en-US" sz="2300" b="1" dirty="0">
                <a:solidFill>
                  <a:srgbClr val="FFFFFF"/>
                </a:solidFill>
              </a:rPr>
            </a:br>
            <a:endParaRPr lang="en-US" sz="2300" b="1" dirty="0">
              <a:solidFill>
                <a:srgbClr val="FFFFFF"/>
              </a:solidFill>
            </a:endParaRPr>
          </a:p>
        </p:txBody>
      </p:sp>
      <p:sp>
        <p:nvSpPr>
          <p:cNvPr id="21" name="Freeform: Shape 20">
            <a:extLst>
              <a:ext uri="{FF2B5EF4-FFF2-40B4-BE49-F238E27FC236}">
                <a16:creationId xmlns:a16="http://schemas.microsoft.com/office/drawing/2014/main" id="{32B3ACB3-D689-442E-8A40-8680B0FEB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0">
                <a:schemeClr val="accent1">
                  <a:alpha val="5000"/>
                </a:schemeClr>
              </a:gs>
              <a:gs pos="68000">
                <a:schemeClr val="accent1">
                  <a:alpha val="15000"/>
                </a:schemeClr>
              </a:gs>
            </a:gsLst>
            <a:lin ang="21594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descr="A picture containing text, person&#10;&#10;Description automatically generated">
            <a:extLst>
              <a:ext uri="{FF2B5EF4-FFF2-40B4-BE49-F238E27FC236}">
                <a16:creationId xmlns:a16="http://schemas.microsoft.com/office/drawing/2014/main" id="{FD3317B6-C113-4611-A48F-047EA0C5411A}"/>
              </a:ext>
            </a:extLst>
          </p:cNvPr>
          <p:cNvPicPr>
            <a:picLocks noChangeAspect="1"/>
          </p:cNvPicPr>
          <p:nvPr/>
        </p:nvPicPr>
        <p:blipFill rotWithShape="1">
          <a:blip r:embed="rId2">
            <a:extLst>
              <a:ext uri="{28A0092B-C50C-407E-A947-70E740481C1C}">
                <a14:useLocalDpi xmlns:a14="http://schemas.microsoft.com/office/drawing/2010/main" val="0"/>
              </a:ext>
            </a:extLst>
          </a:blip>
          <a:srcRect t="19742" r="1" b="10403"/>
          <a:stretch/>
        </p:blipFill>
        <p:spPr>
          <a:xfrm>
            <a:off x="2343302" y="3351745"/>
            <a:ext cx="7519558" cy="3506255"/>
          </a:xfrm>
          <a:custGeom>
            <a:avLst/>
            <a:gdLst/>
            <a:ahLst/>
            <a:cxnLst/>
            <a:rect l="l" t="t" r="r" b="b"/>
            <a:pathLst>
              <a:path w="7519558" h="3506255">
                <a:moveTo>
                  <a:pt x="3759779" y="0"/>
                </a:moveTo>
                <a:cubicBezTo>
                  <a:pt x="5713450" y="0"/>
                  <a:pt x="7320331" y="1484777"/>
                  <a:pt x="7513560" y="3387468"/>
                </a:cubicBezTo>
                <a:lnTo>
                  <a:pt x="7519558" y="3506255"/>
                </a:lnTo>
                <a:lnTo>
                  <a:pt x="0" y="3506255"/>
                </a:lnTo>
                <a:lnTo>
                  <a:pt x="5998" y="3387468"/>
                </a:lnTo>
                <a:cubicBezTo>
                  <a:pt x="199227" y="1484777"/>
                  <a:pt x="1806109" y="0"/>
                  <a:pt x="3759779" y="0"/>
                </a:cubicBezTo>
                <a:close/>
              </a:path>
            </a:pathLst>
          </a:custGeom>
        </p:spPr>
      </p:pic>
    </p:spTree>
    <p:extLst>
      <p:ext uri="{BB962C8B-B14F-4D97-AF65-F5344CB8AC3E}">
        <p14:creationId xmlns:p14="http://schemas.microsoft.com/office/powerpoint/2010/main" val="279848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30C54-DA85-406D-A380-C5492E19481B}"/>
              </a:ext>
            </a:extLst>
          </p:cNvPr>
          <p:cNvSpPr>
            <a:spLocks noGrp="1"/>
          </p:cNvSpPr>
          <p:nvPr>
            <p:ph type="title"/>
          </p:nvPr>
        </p:nvSpPr>
        <p:spPr/>
        <p:txBody>
          <a:bodyPr/>
          <a:lstStyle/>
          <a:p>
            <a:endParaRPr lang="en-GB"/>
          </a:p>
        </p:txBody>
      </p:sp>
      <p:pic>
        <p:nvPicPr>
          <p:cNvPr id="5" name="Picture 4" descr="A picture containing monitor, screen, ocean floor&#10;&#10;Description automatically generated">
            <a:extLst>
              <a:ext uri="{FF2B5EF4-FFF2-40B4-BE49-F238E27FC236}">
                <a16:creationId xmlns:a16="http://schemas.microsoft.com/office/drawing/2014/main" id="{9DEBFB9A-24D3-4BB2-A974-599034DD29DE}"/>
              </a:ext>
            </a:extLst>
          </p:cNvPr>
          <p:cNvPicPr>
            <a:picLocks noChangeAspect="1"/>
          </p:cNvPicPr>
          <p:nvPr/>
        </p:nvPicPr>
        <p:blipFill rotWithShape="1">
          <a:blip r:embed="rId2">
            <a:extLst>
              <a:ext uri="{28A0092B-C50C-407E-A947-70E740481C1C}">
                <a14:useLocalDpi xmlns:a14="http://schemas.microsoft.com/office/drawing/2010/main" val="0"/>
              </a:ext>
            </a:extLst>
          </a:blip>
          <a:srcRect l="5259" r="15064" b="1"/>
          <a:stretch/>
        </p:blipFill>
        <p:spPr>
          <a:xfrm>
            <a:off x="20" y="-725704"/>
            <a:ext cx="12191980" cy="3541475"/>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7" name="TextBox 6">
            <a:extLst>
              <a:ext uri="{FF2B5EF4-FFF2-40B4-BE49-F238E27FC236}">
                <a16:creationId xmlns:a16="http://schemas.microsoft.com/office/drawing/2014/main" id="{8D50678A-0F53-436F-A66D-AF6922CFD7D0}"/>
              </a:ext>
            </a:extLst>
          </p:cNvPr>
          <p:cNvSpPr txBox="1"/>
          <p:nvPr/>
        </p:nvSpPr>
        <p:spPr>
          <a:xfrm>
            <a:off x="4048546" y="2982548"/>
            <a:ext cx="5919787" cy="245268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6000" b="1" dirty="0">
                <a:solidFill>
                  <a:srgbClr val="0070C0"/>
                </a:solidFill>
                <a:latin typeface="+mj-lt"/>
                <a:ea typeface="+mj-ea"/>
                <a:cs typeface="+mj-cs"/>
              </a:rPr>
              <a:t>Introduction</a:t>
            </a:r>
          </a:p>
        </p:txBody>
      </p:sp>
    </p:spTree>
    <p:extLst>
      <p:ext uri="{BB962C8B-B14F-4D97-AF65-F5344CB8AC3E}">
        <p14:creationId xmlns:p14="http://schemas.microsoft.com/office/powerpoint/2010/main" val="10580383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7" name="Picture 16" descr="A picture containing text, person&#10;&#10;Description automatically generated">
            <a:extLst>
              <a:ext uri="{FF2B5EF4-FFF2-40B4-BE49-F238E27FC236}">
                <a16:creationId xmlns:a16="http://schemas.microsoft.com/office/drawing/2014/main" id="{47DDE435-00B1-4C3B-82B1-A9EEC5EC0790}"/>
              </a:ext>
            </a:extLst>
          </p:cNvPr>
          <p:cNvPicPr>
            <a:picLocks noChangeAspect="1"/>
          </p:cNvPicPr>
          <p:nvPr/>
        </p:nvPicPr>
        <p:blipFill rotWithShape="1">
          <a:blip r:embed="rId2">
            <a:extLst>
              <a:ext uri="{28A0092B-C50C-407E-A947-70E740481C1C}">
                <a14:useLocalDpi xmlns:a14="http://schemas.microsoft.com/office/drawing/2010/main" val="0"/>
              </a:ext>
            </a:extLst>
          </a:blip>
          <a:srcRect t="12543" b="3203"/>
          <a:stretch/>
        </p:blipFill>
        <p:spPr>
          <a:xfrm>
            <a:off x="1" y="-252851"/>
            <a:ext cx="12192000" cy="6856730"/>
          </a:xfrm>
          <a:prstGeom prst="rect">
            <a:avLst/>
          </a:prstGeom>
        </p:spPr>
      </p:pic>
      <p:sp>
        <p:nvSpPr>
          <p:cNvPr id="8" name="TextBox 7">
            <a:extLst>
              <a:ext uri="{FF2B5EF4-FFF2-40B4-BE49-F238E27FC236}">
                <a16:creationId xmlns:a16="http://schemas.microsoft.com/office/drawing/2014/main" id="{7FCC87DF-E617-4A7F-ABBF-CB1680F9A330}"/>
              </a:ext>
            </a:extLst>
          </p:cNvPr>
          <p:cNvSpPr txBox="1"/>
          <p:nvPr/>
        </p:nvSpPr>
        <p:spPr>
          <a:xfrm>
            <a:off x="275771" y="0"/>
            <a:ext cx="5660572" cy="769441"/>
          </a:xfrm>
          <a:prstGeom prst="rect">
            <a:avLst/>
          </a:prstGeom>
          <a:noFill/>
        </p:spPr>
        <p:txBody>
          <a:bodyPr wrap="square" rtlCol="0">
            <a:spAutoFit/>
          </a:bodyPr>
          <a:lstStyle/>
          <a:p>
            <a:r>
              <a:rPr lang="en-US" sz="4400" b="1" dirty="0">
                <a:solidFill>
                  <a:schemeClr val="bg1"/>
                </a:solidFill>
              </a:rPr>
              <a:t>Why CT Scan images?</a:t>
            </a:r>
          </a:p>
        </p:txBody>
      </p:sp>
      <p:sp>
        <p:nvSpPr>
          <p:cNvPr id="9" name="Rectangle: Rounded Corners 8">
            <a:extLst>
              <a:ext uri="{FF2B5EF4-FFF2-40B4-BE49-F238E27FC236}">
                <a16:creationId xmlns:a16="http://schemas.microsoft.com/office/drawing/2014/main" id="{5559B008-88C0-480F-970F-5365DE305682}"/>
              </a:ext>
            </a:extLst>
          </p:cNvPr>
          <p:cNvSpPr/>
          <p:nvPr/>
        </p:nvSpPr>
        <p:spPr>
          <a:xfrm>
            <a:off x="435428" y="5344022"/>
            <a:ext cx="5660572" cy="856343"/>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r>
              <a:rPr lang="en-US" dirty="0"/>
              <a:t>To maximize the accuracy level of the final report we suppose to identify covid-19 using a CT scan images.</a:t>
            </a:r>
          </a:p>
        </p:txBody>
      </p:sp>
      <p:sp>
        <p:nvSpPr>
          <p:cNvPr id="22" name="Rectangle: Rounded Corners 21">
            <a:extLst>
              <a:ext uri="{FF2B5EF4-FFF2-40B4-BE49-F238E27FC236}">
                <a16:creationId xmlns:a16="http://schemas.microsoft.com/office/drawing/2014/main" id="{FD357E14-039E-4970-AC3C-D7456CF417F1}"/>
              </a:ext>
            </a:extLst>
          </p:cNvPr>
          <p:cNvSpPr/>
          <p:nvPr/>
        </p:nvSpPr>
        <p:spPr>
          <a:xfrm>
            <a:off x="435428" y="1199336"/>
            <a:ext cx="5660572" cy="856343"/>
          </a:xfrm>
          <a:prstGeom prst="roundRect">
            <a:avLst/>
          </a:prstGeom>
          <a:ln w="38100">
            <a:solidFill>
              <a:schemeClr val="accent4">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dirty="0"/>
              <a:t>People go undiagnosed with COVID-19 in their early stages due to deficiency of testing </a:t>
            </a:r>
            <a:r>
              <a:rPr lang="en-US" dirty="0" err="1"/>
              <a:t>equipments</a:t>
            </a:r>
            <a:r>
              <a:rPr lang="en-US" dirty="0"/>
              <a:t>.</a:t>
            </a:r>
          </a:p>
        </p:txBody>
      </p:sp>
      <p:sp>
        <p:nvSpPr>
          <p:cNvPr id="23" name="Rectangle: Rounded Corners 22">
            <a:extLst>
              <a:ext uri="{FF2B5EF4-FFF2-40B4-BE49-F238E27FC236}">
                <a16:creationId xmlns:a16="http://schemas.microsoft.com/office/drawing/2014/main" id="{F57728E3-5D04-42D2-AC48-8A170A9F5CC6}"/>
              </a:ext>
            </a:extLst>
          </p:cNvPr>
          <p:cNvSpPr/>
          <p:nvPr/>
        </p:nvSpPr>
        <p:spPr>
          <a:xfrm>
            <a:off x="435428" y="4134847"/>
            <a:ext cx="5660572" cy="856343"/>
          </a:xfrm>
          <a:prstGeom prst="roundRect">
            <a:avLst/>
          </a:prstGeom>
          <a:ln w="38100">
            <a:solidFill>
              <a:schemeClr val="accent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sz="1800" dirty="0">
                <a:effectLst/>
                <a:latin typeface="Times New Roman" panose="02020603050405020304" pitchFamily="18" charset="0"/>
                <a:ea typeface="Calibri" panose="020F0502020204030204" pitchFamily="34" charset="0"/>
              </a:rPr>
              <a:t>CT-scan could be used to detect COVID-19 because it is more sensitive to viral diagnosis than PCR.</a:t>
            </a:r>
            <a:endParaRPr lang="en-US" dirty="0"/>
          </a:p>
          <a:p>
            <a:endParaRPr lang="en-US" dirty="0"/>
          </a:p>
        </p:txBody>
      </p:sp>
      <p:sp>
        <p:nvSpPr>
          <p:cNvPr id="24" name="Rectangle: Rounded Corners 23">
            <a:extLst>
              <a:ext uri="{FF2B5EF4-FFF2-40B4-BE49-F238E27FC236}">
                <a16:creationId xmlns:a16="http://schemas.microsoft.com/office/drawing/2014/main" id="{91417748-49E4-4118-B19A-5148C0441EEC}"/>
              </a:ext>
            </a:extLst>
          </p:cNvPr>
          <p:cNvSpPr/>
          <p:nvPr/>
        </p:nvSpPr>
        <p:spPr>
          <a:xfrm>
            <a:off x="497572" y="2572839"/>
            <a:ext cx="5660572" cy="856343"/>
          </a:xfrm>
          <a:prstGeom prst="roundRect">
            <a:avLst/>
          </a:prstGeom>
          <a:ln w="38100">
            <a:solidFill>
              <a:schemeClr val="accent2">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dirty="0"/>
              <a:t>It takes a long time to get the results from PCR tests</a:t>
            </a:r>
          </a:p>
        </p:txBody>
      </p:sp>
      <p:pic>
        <p:nvPicPr>
          <p:cNvPr id="11" name="Picture 10">
            <a:extLst>
              <a:ext uri="{FF2B5EF4-FFF2-40B4-BE49-F238E27FC236}">
                <a16:creationId xmlns:a16="http://schemas.microsoft.com/office/drawing/2014/main" id="{B0A877C3-C4A0-4377-815F-5CC933E9CCA5}"/>
              </a:ext>
            </a:extLst>
          </p:cNvPr>
          <p:cNvPicPr>
            <a:picLocks noChangeAspect="1"/>
          </p:cNvPicPr>
          <p:nvPr/>
        </p:nvPicPr>
        <p:blipFill rotWithShape="1">
          <a:blip r:embed="rId3"/>
          <a:srcRect r="63863" b="-12"/>
          <a:stretch/>
        </p:blipFill>
        <p:spPr>
          <a:xfrm>
            <a:off x="0" y="6334539"/>
            <a:ext cx="3145562" cy="523461"/>
          </a:xfrm>
          <a:prstGeom prst="rect">
            <a:avLst/>
          </a:prstGeom>
        </p:spPr>
      </p:pic>
    </p:spTree>
    <p:extLst>
      <p:ext uri="{BB962C8B-B14F-4D97-AF65-F5344CB8AC3E}">
        <p14:creationId xmlns:p14="http://schemas.microsoft.com/office/powerpoint/2010/main" val="22630367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2416A05F-4A8A-4798-9AD0-A83EA23B6A5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ln w="0"/>
                <a:solidFill>
                  <a:srgbClr val="FFFFFF"/>
                </a:solidFill>
                <a:effectLst>
                  <a:outerShdw blurRad="38100" dist="19050" dir="2700000" algn="tl" rotWithShape="0">
                    <a:schemeClr val="dk1">
                      <a:alpha val="40000"/>
                    </a:schemeClr>
                  </a:outerShdw>
                </a:effectLst>
                <a:latin typeface="+mj-lt"/>
                <a:ea typeface="+mj-ea"/>
                <a:cs typeface="+mj-cs"/>
              </a:rPr>
              <a:t>Research Gap</a:t>
            </a:r>
            <a:endParaRPr lang="en-US" sz="4000" kern="1200" dirty="0">
              <a:solidFill>
                <a:srgbClr val="FFFFFF"/>
              </a:solidFill>
              <a:latin typeface="+mj-lt"/>
              <a:ea typeface="+mj-ea"/>
              <a:cs typeface="+mj-cs"/>
            </a:endParaRPr>
          </a:p>
        </p:txBody>
      </p:sp>
      <p:graphicFrame>
        <p:nvGraphicFramePr>
          <p:cNvPr id="8" name="Table 7">
            <a:extLst>
              <a:ext uri="{FF2B5EF4-FFF2-40B4-BE49-F238E27FC236}">
                <a16:creationId xmlns:a16="http://schemas.microsoft.com/office/drawing/2014/main" id="{EF99F0DC-902D-4B93-84C3-41F1B2E5E1F8}"/>
              </a:ext>
            </a:extLst>
          </p:cNvPr>
          <p:cNvGraphicFramePr>
            <a:graphicFrameLocks noGrp="1"/>
          </p:cNvGraphicFramePr>
          <p:nvPr>
            <p:extLst>
              <p:ext uri="{D42A27DB-BD31-4B8C-83A1-F6EECF244321}">
                <p14:modId xmlns:p14="http://schemas.microsoft.com/office/powerpoint/2010/main" val="2098130134"/>
              </p:ext>
            </p:extLst>
          </p:nvPr>
        </p:nvGraphicFramePr>
        <p:xfrm>
          <a:off x="1187985" y="1799259"/>
          <a:ext cx="8808272" cy="5133340"/>
        </p:xfrm>
        <a:graphic>
          <a:graphicData uri="http://schemas.openxmlformats.org/drawingml/2006/table">
            <a:tbl>
              <a:tblPr firstRow="1" firstCol="1" bandRow="1">
                <a:tableStyleId>{5C22544A-7EE6-4342-B048-85BDC9FD1C3A}</a:tableStyleId>
              </a:tblPr>
              <a:tblGrid>
                <a:gridCol w="3083578">
                  <a:extLst>
                    <a:ext uri="{9D8B030D-6E8A-4147-A177-3AD203B41FA5}">
                      <a16:colId xmlns:a16="http://schemas.microsoft.com/office/drawing/2014/main" val="2268312377"/>
                    </a:ext>
                  </a:extLst>
                </a:gridCol>
                <a:gridCol w="1258350">
                  <a:extLst>
                    <a:ext uri="{9D8B030D-6E8A-4147-A177-3AD203B41FA5}">
                      <a16:colId xmlns:a16="http://schemas.microsoft.com/office/drawing/2014/main" val="705840930"/>
                    </a:ext>
                  </a:extLst>
                </a:gridCol>
                <a:gridCol w="1295621">
                  <a:extLst>
                    <a:ext uri="{9D8B030D-6E8A-4147-A177-3AD203B41FA5}">
                      <a16:colId xmlns:a16="http://schemas.microsoft.com/office/drawing/2014/main" val="556083507"/>
                    </a:ext>
                  </a:extLst>
                </a:gridCol>
                <a:gridCol w="1295621">
                  <a:extLst>
                    <a:ext uri="{9D8B030D-6E8A-4147-A177-3AD203B41FA5}">
                      <a16:colId xmlns:a16="http://schemas.microsoft.com/office/drawing/2014/main" val="2069092757"/>
                    </a:ext>
                  </a:extLst>
                </a:gridCol>
                <a:gridCol w="1875102">
                  <a:extLst>
                    <a:ext uri="{9D8B030D-6E8A-4147-A177-3AD203B41FA5}">
                      <a16:colId xmlns:a16="http://schemas.microsoft.com/office/drawing/2014/main" val="1110815668"/>
                    </a:ext>
                  </a:extLst>
                </a:gridCol>
              </a:tblGrid>
              <a:tr h="386874">
                <a:tc>
                  <a:txBody>
                    <a:bodyPr/>
                    <a:lstStyle/>
                    <a:p>
                      <a:pPr>
                        <a:lnSpc>
                          <a:spcPct val="115000"/>
                        </a:lnSpc>
                        <a:spcAft>
                          <a:spcPts val="800"/>
                        </a:spcAft>
                      </a:pPr>
                      <a:r>
                        <a:rPr lang="en-US" sz="20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14956" marR="114956" marT="0" marB="0">
                    <a:solidFill>
                      <a:schemeClr val="accent1"/>
                    </a:solidFill>
                  </a:tcPr>
                </a:tc>
                <a:tc>
                  <a:txBody>
                    <a:bodyPr/>
                    <a:lstStyle/>
                    <a:p>
                      <a:pPr>
                        <a:lnSpc>
                          <a:spcPct val="115000"/>
                        </a:lnSpc>
                        <a:spcAft>
                          <a:spcPts val="800"/>
                        </a:spcAft>
                      </a:pPr>
                      <a:r>
                        <a:rPr lang="en-US" sz="1600" dirty="0">
                          <a:effectLst/>
                        </a:rPr>
                        <a:t>Research 1  [1]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114956" marR="114956" marT="0" marB="0">
                    <a:solidFill>
                      <a:schemeClr val="accent1"/>
                    </a:solidFill>
                  </a:tcPr>
                </a:tc>
                <a:tc>
                  <a:txBody>
                    <a:bodyPr/>
                    <a:lstStyle/>
                    <a:p>
                      <a:pPr>
                        <a:lnSpc>
                          <a:spcPct val="115000"/>
                        </a:lnSpc>
                        <a:spcAft>
                          <a:spcPts val="800"/>
                        </a:spcAft>
                      </a:pPr>
                      <a:r>
                        <a:rPr lang="en-US" sz="1600" dirty="0">
                          <a:effectLst/>
                        </a:rPr>
                        <a:t>Research 2  [2]</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114955" marR="114955" marT="0" marB="0">
                    <a:solidFill>
                      <a:schemeClr val="accent1"/>
                    </a:solidFill>
                  </a:tcPr>
                </a:tc>
                <a:tc>
                  <a:txBody>
                    <a:bodyPr/>
                    <a:lstStyle/>
                    <a:p>
                      <a:pPr>
                        <a:lnSpc>
                          <a:spcPct val="115000"/>
                        </a:lnSpc>
                        <a:spcAft>
                          <a:spcPts val="800"/>
                        </a:spcAft>
                      </a:pPr>
                      <a:r>
                        <a:rPr lang="en-US" sz="1600" dirty="0">
                          <a:effectLst/>
                        </a:rPr>
                        <a:t>Research 3 [3]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114956" marR="114956" marT="0" marB="0">
                    <a:solidFill>
                      <a:schemeClr val="accent1"/>
                    </a:solidFill>
                  </a:tcPr>
                </a:tc>
                <a:tc>
                  <a:txBody>
                    <a:bodyPr/>
                    <a:lstStyle/>
                    <a:p>
                      <a:pPr>
                        <a:lnSpc>
                          <a:spcPct val="115000"/>
                        </a:lnSpc>
                        <a:spcAft>
                          <a:spcPts val="800"/>
                        </a:spcAft>
                      </a:pPr>
                      <a:r>
                        <a:rPr lang="en-US" sz="1600" dirty="0">
                          <a:effectLst/>
                        </a:rPr>
                        <a:t>Proposed app</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114956" marR="114956" marT="0" marB="0">
                    <a:solidFill>
                      <a:schemeClr val="accent1"/>
                    </a:solidFill>
                  </a:tcPr>
                </a:tc>
                <a:extLst>
                  <a:ext uri="{0D108BD9-81ED-4DB2-BD59-A6C34878D82A}">
                    <a16:rowId xmlns:a16="http://schemas.microsoft.com/office/drawing/2014/main" val="1457390698"/>
                  </a:ext>
                </a:extLst>
              </a:tr>
              <a:tr h="1019744">
                <a:tc>
                  <a:txBody>
                    <a:bodyPr/>
                    <a:lstStyle/>
                    <a:p>
                      <a:pPr>
                        <a:lnSpc>
                          <a:spcPct val="115000"/>
                        </a:lnSpc>
                        <a:spcAft>
                          <a:spcPts val="800"/>
                        </a:spcAft>
                      </a:pPr>
                      <a:r>
                        <a:rPr lang="en-US" sz="2000" dirty="0">
                          <a:solidFill>
                            <a:schemeClr val="tx1"/>
                          </a:solidFill>
                          <a:effectLst/>
                        </a:rPr>
                        <a:t>Develop a mobile app for upload CT scan image and detect Covid-19</a:t>
                      </a:r>
                    </a:p>
                  </a:txBody>
                  <a:tcPr marL="114956" marR="114956" marT="0" marB="0">
                    <a:solidFill>
                      <a:schemeClr val="accent5">
                        <a:lumMod val="60000"/>
                        <a:lumOff val="40000"/>
                      </a:schemeClr>
                    </a:solidFill>
                  </a:tcPr>
                </a:tc>
                <a:tc>
                  <a:txBody>
                    <a:bodyPr/>
                    <a:lstStyle/>
                    <a:p>
                      <a:pPr algn="ctr">
                        <a:lnSpc>
                          <a:spcPct val="115000"/>
                        </a:lnSpc>
                        <a:spcAft>
                          <a:spcPts val="800"/>
                        </a:spcAft>
                      </a:pPr>
                      <a:r>
                        <a:rPr lang="en-US" sz="2000" dirty="0">
                          <a:effectLst/>
                        </a:rPr>
                        <a:t> </a:t>
                      </a:r>
                      <a:endParaRPr lang="en-US" sz="1800" dirty="0">
                        <a:effectLst/>
                      </a:endParaRPr>
                    </a:p>
                    <a:p>
                      <a:pPr marL="0" marR="0" lvl="0" indent="0" algn="ctr" defTabSz="914400" rtl="0" eaLnBrk="1" fontAlgn="auto" latinLnBrk="0" hangingPunct="1">
                        <a:lnSpc>
                          <a:spcPct val="115000"/>
                        </a:lnSpc>
                        <a:spcBef>
                          <a:spcPts val="0"/>
                        </a:spcBef>
                        <a:spcAft>
                          <a:spcPts val="800"/>
                        </a:spcAft>
                        <a:buClrTx/>
                        <a:buSzTx/>
                        <a:buFontTx/>
                        <a:buNone/>
                        <a:tabLst/>
                        <a:defRPr/>
                      </a:pPr>
                      <a:r>
                        <a:rPr lang="en-US" sz="1800" dirty="0">
                          <a:effectLst/>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14956" marR="114956" marT="0" marB="0"/>
                </a:tc>
                <a:tc>
                  <a:txBody>
                    <a:bodyPr/>
                    <a:lstStyle/>
                    <a:p>
                      <a:pPr algn="ctr">
                        <a:lnSpc>
                          <a:spcPct val="115000"/>
                        </a:lnSpc>
                        <a:spcAft>
                          <a:spcPts val="800"/>
                        </a:spcAft>
                      </a:pPr>
                      <a:r>
                        <a:rPr lang="en-US" sz="2400" dirty="0">
                          <a:effectLst/>
                        </a:rPr>
                        <a:t> </a:t>
                      </a:r>
                      <a:endParaRPr lang="en-US" sz="2000" dirty="0">
                        <a:effectLst/>
                      </a:endParaRPr>
                    </a:p>
                    <a:p>
                      <a:pPr algn="ctr">
                        <a:lnSpc>
                          <a:spcPct val="115000"/>
                        </a:lnSpc>
                        <a:spcAft>
                          <a:spcPts val="800"/>
                        </a:spcAft>
                      </a:pPr>
                      <a:r>
                        <a:rPr lang="en-US" sz="20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14955" marR="114955" marT="0" marB="0"/>
                </a:tc>
                <a:tc>
                  <a:txBody>
                    <a:bodyPr/>
                    <a:lstStyle/>
                    <a:p>
                      <a:pPr algn="ctr">
                        <a:lnSpc>
                          <a:spcPct val="115000"/>
                        </a:lnSpc>
                        <a:spcAft>
                          <a:spcPts val="800"/>
                        </a:spcAft>
                      </a:pPr>
                      <a:r>
                        <a:rPr lang="en-US" sz="2000" dirty="0">
                          <a:effectLst/>
                        </a:rPr>
                        <a:t> </a:t>
                      </a:r>
                      <a:endParaRPr lang="en-US" sz="1800" dirty="0">
                        <a:effectLst/>
                      </a:endParaRPr>
                    </a:p>
                    <a:p>
                      <a:pPr algn="ctr">
                        <a:lnSpc>
                          <a:spcPct val="115000"/>
                        </a:lnSpc>
                        <a:spcAft>
                          <a:spcPts val="800"/>
                        </a:spcAft>
                      </a:pPr>
                      <a:r>
                        <a:rPr lang="en-US" sz="20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14956" marR="114956" marT="0" marB="0"/>
                </a:tc>
                <a:tc>
                  <a:txBody>
                    <a:bodyPr/>
                    <a:lstStyle/>
                    <a:p>
                      <a:pPr>
                        <a:lnSpc>
                          <a:spcPct val="115000"/>
                        </a:lnSpc>
                        <a:spcAft>
                          <a:spcPts val="800"/>
                        </a:spcAft>
                      </a:pPr>
                      <a:r>
                        <a:rPr lang="en-US" sz="2000" dirty="0">
                          <a:effectLst/>
                        </a:rPr>
                        <a:t>  </a:t>
                      </a:r>
                      <a:endParaRPr lang="en-US" sz="1800" dirty="0">
                        <a:effectLst/>
                      </a:endParaRPr>
                    </a:p>
                    <a:p>
                      <a:pPr>
                        <a:lnSpc>
                          <a:spcPct val="115000"/>
                        </a:lnSpc>
                        <a:spcAft>
                          <a:spcPts val="800"/>
                        </a:spcAft>
                      </a:pPr>
                      <a:r>
                        <a:rPr lang="en-US" sz="2000" dirty="0">
                          <a:effectLst/>
                        </a:rPr>
                        <a:t>         </a:t>
                      </a:r>
                      <a:r>
                        <a:rPr lang="en-US" sz="2000" dirty="0">
                          <a:effectLst/>
                          <a:sym typeface="Wingdings" panose="05000000000000000000" pitchFamily="2" charset="2"/>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14956" marR="114956" marT="0" marB="0"/>
                </a:tc>
                <a:extLst>
                  <a:ext uri="{0D108BD9-81ED-4DB2-BD59-A6C34878D82A}">
                    <a16:rowId xmlns:a16="http://schemas.microsoft.com/office/drawing/2014/main" val="2823727939"/>
                  </a:ext>
                </a:extLst>
              </a:tr>
              <a:tr h="901576">
                <a:tc>
                  <a:txBody>
                    <a:bodyPr/>
                    <a:lstStyle/>
                    <a:p>
                      <a:pPr>
                        <a:lnSpc>
                          <a:spcPct val="115000"/>
                        </a:lnSpc>
                        <a:spcAft>
                          <a:spcPts val="800"/>
                        </a:spcAft>
                      </a:pPr>
                      <a:r>
                        <a:rPr lang="en-US" sz="2000" dirty="0">
                          <a:solidFill>
                            <a:schemeClr val="tx1"/>
                          </a:solidFill>
                          <a:effectLst/>
                        </a:rPr>
                        <a:t>Image enhancement for speed up the image preprocessing</a:t>
                      </a:r>
                    </a:p>
                  </a:txBody>
                  <a:tcPr marL="114956" marR="114956" marT="0" marB="0">
                    <a:solidFill>
                      <a:schemeClr val="accent5">
                        <a:lumMod val="60000"/>
                        <a:lumOff val="40000"/>
                      </a:schemeClr>
                    </a:solidFill>
                  </a:tcPr>
                </a:tc>
                <a:tc>
                  <a:txBody>
                    <a:bodyPr/>
                    <a:lstStyle/>
                    <a:p>
                      <a:pPr algn="ctr">
                        <a:lnSpc>
                          <a:spcPct val="115000"/>
                        </a:lnSpc>
                        <a:spcAft>
                          <a:spcPts val="800"/>
                        </a:spcAft>
                      </a:pPr>
                      <a:r>
                        <a:rPr lang="en-US" sz="20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14956" marR="114956" marT="0" marB="0"/>
                </a:tc>
                <a:tc>
                  <a:txBody>
                    <a:bodyPr/>
                    <a:lstStyle/>
                    <a:p>
                      <a:pPr marL="0" marR="0" lvl="0" indent="0" algn="ctr" defTabSz="914400" rtl="0" eaLnBrk="1" fontAlgn="auto" latinLnBrk="0" hangingPunct="1">
                        <a:lnSpc>
                          <a:spcPct val="114999"/>
                        </a:lnSpc>
                        <a:spcBef>
                          <a:spcPts val="0"/>
                        </a:spcBef>
                        <a:spcAft>
                          <a:spcPts val="800"/>
                        </a:spcAft>
                        <a:buClrTx/>
                        <a:buSzTx/>
                        <a:buFontTx/>
                        <a:buNone/>
                        <a:tabLst/>
                        <a:defRPr/>
                      </a:pPr>
                      <a:r>
                        <a:rPr lang="en-US" sz="20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lvl="0" algn="ctr">
                        <a:lnSpc>
                          <a:spcPct val="114999"/>
                        </a:lnSpc>
                        <a:spcAft>
                          <a:spcPts val="800"/>
                        </a:spcAft>
                        <a:buNone/>
                      </a:pPr>
                      <a:endParaRPr lang="en-US" sz="2000" dirty="0">
                        <a:effectLst/>
                      </a:endParaRPr>
                    </a:p>
                  </a:txBody>
                  <a:tcPr marL="114955" marR="114955" marT="0" marB="0"/>
                </a:tc>
                <a:tc>
                  <a:txBody>
                    <a:bodyPr/>
                    <a:lstStyle/>
                    <a:p>
                      <a:pPr algn="ctr">
                        <a:lnSpc>
                          <a:spcPct val="115000"/>
                        </a:lnSpc>
                        <a:spcAft>
                          <a:spcPts val="800"/>
                        </a:spcAft>
                      </a:pPr>
                      <a:r>
                        <a:rPr lang="en-US" sz="20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14956" marR="114956" marT="0" marB="0"/>
                </a:tc>
                <a:tc>
                  <a:txBody>
                    <a:bodyPr/>
                    <a:lstStyle/>
                    <a:p>
                      <a:pPr algn="l">
                        <a:lnSpc>
                          <a:spcPct val="115000"/>
                        </a:lnSpc>
                        <a:spcAft>
                          <a:spcPts val="800"/>
                        </a:spcAft>
                      </a:pPr>
                      <a:r>
                        <a:rPr lang="en-US" sz="1800" dirty="0">
                          <a:effectLst/>
                          <a:sym typeface="Wingdings" panose="05000000000000000000" pitchFamily="2" charset="2"/>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txBody>
                  <a:tcPr marL="114956" marR="114956" marT="0" marB="0"/>
                </a:tc>
                <a:extLst>
                  <a:ext uri="{0D108BD9-81ED-4DB2-BD59-A6C34878D82A}">
                    <a16:rowId xmlns:a16="http://schemas.microsoft.com/office/drawing/2014/main" val="1814148626"/>
                  </a:ext>
                </a:extLst>
              </a:tr>
              <a:tr h="952966">
                <a:tc>
                  <a:txBody>
                    <a:bodyPr/>
                    <a:lstStyle/>
                    <a:p>
                      <a:pPr>
                        <a:lnSpc>
                          <a:spcPct val="115000"/>
                        </a:lnSpc>
                        <a:spcAft>
                          <a:spcPts val="800"/>
                        </a:spcAft>
                      </a:pPr>
                      <a:r>
                        <a:rPr lang="en-US" sz="2000" dirty="0">
                          <a:solidFill>
                            <a:schemeClr val="tx1"/>
                          </a:solidFill>
                          <a:effectLst/>
                        </a:rPr>
                        <a:t>Capture a Chest CT scan image by using phone camera</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14956" marR="114956" marT="0" marB="0">
                    <a:solidFill>
                      <a:schemeClr val="accent5">
                        <a:lumMod val="60000"/>
                        <a:lumOff val="40000"/>
                      </a:schemeClr>
                    </a:solidFill>
                  </a:tcPr>
                </a:tc>
                <a:tc>
                  <a:txBody>
                    <a:bodyPr/>
                    <a:lstStyle/>
                    <a:p>
                      <a:pPr algn="ctr">
                        <a:lnSpc>
                          <a:spcPct val="115000"/>
                        </a:lnSpc>
                        <a:spcAft>
                          <a:spcPts val="800"/>
                        </a:spcAft>
                      </a:pPr>
                      <a:r>
                        <a:rPr lang="en-US" sz="2000" dirty="0">
                          <a:effectLst/>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14956" marR="114956" marT="0" marB="0"/>
                </a:tc>
                <a:tc>
                  <a:txBody>
                    <a:bodyPr/>
                    <a:lstStyle/>
                    <a:p>
                      <a:pPr marL="0" marR="0" lvl="0" indent="0" algn="ctr" defTabSz="914400" rtl="0" eaLnBrk="1" fontAlgn="auto" latinLnBrk="0" hangingPunct="1">
                        <a:lnSpc>
                          <a:spcPct val="114999"/>
                        </a:lnSpc>
                        <a:spcBef>
                          <a:spcPts val="0"/>
                        </a:spcBef>
                        <a:spcAft>
                          <a:spcPts val="800"/>
                        </a:spcAft>
                        <a:buClrTx/>
                        <a:buSzTx/>
                        <a:buFontTx/>
                        <a:buNone/>
                        <a:tabLst/>
                        <a:defRPr/>
                      </a:pPr>
                      <a:r>
                        <a:rPr lang="en-US" sz="20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14955" marR="114955" marT="0" marB="0"/>
                </a:tc>
                <a:tc>
                  <a:txBody>
                    <a:bodyPr/>
                    <a:lstStyle/>
                    <a:p>
                      <a:pPr algn="ctr">
                        <a:lnSpc>
                          <a:spcPct val="115000"/>
                        </a:lnSpc>
                        <a:spcAft>
                          <a:spcPts val="800"/>
                        </a:spcAft>
                      </a:pPr>
                      <a:r>
                        <a:rPr lang="en-US" sz="2000">
                          <a:effectLst/>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14956" marR="114956" marT="0" marB="0"/>
                </a:tc>
                <a:tc>
                  <a:txBody>
                    <a:bodyPr/>
                    <a:lstStyle/>
                    <a:p>
                      <a:pPr>
                        <a:lnSpc>
                          <a:spcPct val="115000"/>
                        </a:lnSpc>
                        <a:spcAft>
                          <a:spcPts val="800"/>
                        </a:spcAft>
                      </a:pPr>
                      <a:r>
                        <a:rPr lang="en-US" sz="2000" dirty="0">
                          <a:effectLst/>
                        </a:rPr>
                        <a:t>          </a:t>
                      </a:r>
                      <a:r>
                        <a:rPr lang="en-US" sz="2000" dirty="0">
                          <a:effectLst/>
                          <a:sym typeface="Wingdings" panose="05000000000000000000" pitchFamily="2" charset="2"/>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14956" marR="114956" marT="0" marB="0"/>
                </a:tc>
                <a:extLst>
                  <a:ext uri="{0D108BD9-81ED-4DB2-BD59-A6C34878D82A}">
                    <a16:rowId xmlns:a16="http://schemas.microsoft.com/office/drawing/2014/main" val="945592626"/>
                  </a:ext>
                </a:extLst>
              </a:tr>
              <a:tr h="595054">
                <a:tc>
                  <a:txBody>
                    <a:bodyPr/>
                    <a:lstStyle/>
                    <a:p>
                      <a:pPr marL="0" marR="0" lvl="0" indent="0" algn="l" defTabSz="914400" rtl="0" eaLnBrk="1" fontAlgn="auto" latinLnBrk="0" hangingPunct="1">
                        <a:lnSpc>
                          <a:spcPct val="115000"/>
                        </a:lnSpc>
                        <a:spcBef>
                          <a:spcPts val="0"/>
                        </a:spcBef>
                        <a:spcAft>
                          <a:spcPts val="800"/>
                        </a:spcAft>
                        <a:buClrTx/>
                        <a:buSzTx/>
                        <a:buFontTx/>
                        <a:buNone/>
                        <a:tabLst/>
                        <a:defRPr/>
                      </a:pPr>
                      <a:r>
                        <a:rPr lang="en-US" sz="2000" dirty="0">
                          <a:solidFill>
                            <a:schemeClr val="tx1"/>
                          </a:solidFill>
                          <a:effectLst/>
                        </a:rPr>
                        <a:t>Upload a pre captured Chest CT scan image </a:t>
                      </a:r>
                    </a:p>
                  </a:txBody>
                  <a:tcPr marL="114956" marR="114956" marT="0" marB="0">
                    <a:solidFill>
                      <a:schemeClr val="accent5">
                        <a:lumMod val="60000"/>
                        <a:lumOff val="40000"/>
                      </a:schemeClr>
                    </a:solidFill>
                  </a:tcPr>
                </a:tc>
                <a:tc>
                  <a:txBody>
                    <a:bodyPr/>
                    <a:lstStyle/>
                    <a:p>
                      <a:pPr algn="l">
                        <a:lnSpc>
                          <a:spcPct val="115000"/>
                        </a:lnSpc>
                        <a:spcAft>
                          <a:spcPts val="800"/>
                        </a:spcAft>
                      </a:pPr>
                      <a:r>
                        <a:rPr lang="en-US" sz="2000" dirty="0">
                          <a:effectLst/>
                        </a:rPr>
                        <a:t>        </a:t>
                      </a:r>
                      <a:r>
                        <a:rPr lang="en-US" sz="2000" dirty="0">
                          <a:effectLst/>
                          <a:sym typeface="Wingdings" panose="05000000000000000000" pitchFamily="2" charset="2"/>
                        </a:rPr>
                        <a:t></a:t>
                      </a:r>
                    </a:p>
                  </a:txBody>
                  <a:tcPr marL="114956" marR="114956" marT="0" marB="0"/>
                </a:tc>
                <a:tc>
                  <a:txBody>
                    <a:bodyPr/>
                    <a:lstStyle/>
                    <a:p>
                      <a:pPr marL="0" marR="0" lvl="0" indent="0" algn="ctr" defTabSz="914400" rtl="0" eaLnBrk="1" fontAlgn="auto" latinLnBrk="0" hangingPunct="1">
                        <a:lnSpc>
                          <a:spcPct val="114999"/>
                        </a:lnSpc>
                        <a:spcBef>
                          <a:spcPts val="0"/>
                        </a:spcBef>
                        <a:spcAft>
                          <a:spcPts val="800"/>
                        </a:spcAft>
                        <a:buClrTx/>
                        <a:buSzTx/>
                        <a:buFontTx/>
                        <a:buNone/>
                        <a:tabLst/>
                        <a:defRPr/>
                      </a:pPr>
                      <a:r>
                        <a:rPr lang="en-US" sz="2000" dirty="0">
                          <a:effectLst/>
                          <a:sym typeface="Wingdings" panose="05000000000000000000" pitchFamily="2" charset="2"/>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14955" marR="114955" marT="0" marB="0"/>
                </a:tc>
                <a:tc>
                  <a:txBody>
                    <a:bodyPr/>
                    <a:lstStyle/>
                    <a:p>
                      <a:pPr algn="ctr">
                        <a:lnSpc>
                          <a:spcPct val="115000"/>
                        </a:lnSpc>
                        <a:spcAft>
                          <a:spcPts val="800"/>
                        </a:spcAft>
                      </a:pPr>
                      <a:r>
                        <a:rPr lang="en-US" sz="2000" dirty="0">
                          <a:effectLst/>
                          <a:sym typeface="Wingdings" panose="05000000000000000000" pitchFamily="2" charset="2"/>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14956" marR="114956" marT="0" marB="0"/>
                </a:tc>
                <a:tc>
                  <a:txBody>
                    <a:bodyPr/>
                    <a:lstStyle/>
                    <a:p>
                      <a:pPr>
                        <a:lnSpc>
                          <a:spcPct val="115000"/>
                        </a:lnSpc>
                        <a:spcAft>
                          <a:spcPts val="800"/>
                        </a:spcAft>
                      </a:pPr>
                      <a:r>
                        <a:rPr lang="en-US" sz="2000" dirty="0">
                          <a:effectLst/>
                        </a:rPr>
                        <a:t>           </a:t>
                      </a:r>
                      <a:r>
                        <a:rPr lang="en-US" sz="2000" dirty="0">
                          <a:effectLst/>
                          <a:sym typeface="Wingdings" panose="05000000000000000000" pitchFamily="2" charset="2"/>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14956" marR="114956" marT="0" marB="0"/>
                </a:tc>
                <a:extLst>
                  <a:ext uri="{0D108BD9-81ED-4DB2-BD59-A6C34878D82A}">
                    <a16:rowId xmlns:a16="http://schemas.microsoft.com/office/drawing/2014/main" val="3806465654"/>
                  </a:ext>
                </a:extLst>
              </a:tr>
              <a:tr h="648339">
                <a:tc>
                  <a:txBody>
                    <a:bodyPr/>
                    <a:lstStyle/>
                    <a:p>
                      <a:pPr>
                        <a:lnSpc>
                          <a:spcPct val="115000"/>
                        </a:lnSpc>
                        <a:spcAft>
                          <a:spcPts val="800"/>
                        </a:spcAft>
                      </a:pPr>
                      <a:r>
                        <a:rPr lang="en-US" sz="2000" dirty="0">
                          <a:solidFill>
                            <a:schemeClr val="tx1"/>
                          </a:solidFill>
                          <a:effectLst/>
                        </a:rPr>
                        <a:t>Accuracy level of the results</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14956" marR="114956" marT="0" marB="0">
                    <a:solidFill>
                      <a:schemeClr val="accent5">
                        <a:lumMod val="60000"/>
                        <a:lumOff val="40000"/>
                      </a:schemeClr>
                    </a:solidFill>
                  </a:tcPr>
                </a:tc>
                <a:tc>
                  <a:txBody>
                    <a:bodyPr/>
                    <a:lstStyle/>
                    <a:p>
                      <a:pPr algn="ctr">
                        <a:lnSpc>
                          <a:spcPct val="115000"/>
                        </a:lnSpc>
                        <a:spcAft>
                          <a:spcPts val="800"/>
                        </a:spcAft>
                      </a:pPr>
                      <a:r>
                        <a:rPr lang="en-US" sz="2000" dirty="0">
                          <a:effectLst/>
                        </a:rPr>
                        <a:t>low</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14956" marR="114956" marT="0" marB="0"/>
                </a:tc>
                <a:tc>
                  <a:txBody>
                    <a:bodyPr/>
                    <a:lstStyle/>
                    <a:p>
                      <a:pPr lvl="0" algn="ctr">
                        <a:lnSpc>
                          <a:spcPct val="114999"/>
                        </a:lnSpc>
                        <a:spcAft>
                          <a:spcPts val="800"/>
                        </a:spcAft>
                        <a:buNone/>
                      </a:pPr>
                      <a:r>
                        <a:rPr lang="en-US" sz="2000" dirty="0">
                          <a:effectLst/>
                        </a:rPr>
                        <a:t>low</a:t>
                      </a:r>
                    </a:p>
                  </a:txBody>
                  <a:tcPr marL="114955" marR="114955" marT="0" marB="0"/>
                </a:tc>
                <a:tc>
                  <a:txBody>
                    <a:bodyPr/>
                    <a:lstStyle/>
                    <a:p>
                      <a:pPr algn="ctr">
                        <a:lnSpc>
                          <a:spcPct val="115000"/>
                        </a:lnSpc>
                        <a:spcAft>
                          <a:spcPts val="800"/>
                        </a:spcAft>
                      </a:pPr>
                      <a:r>
                        <a:rPr lang="en-US" sz="2000" dirty="0">
                          <a:effectLst/>
                        </a:rPr>
                        <a:t>low</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14956" marR="114956" marT="0" marB="0"/>
                </a:tc>
                <a:tc>
                  <a:txBody>
                    <a:bodyPr/>
                    <a:lstStyle/>
                    <a:p>
                      <a:pPr>
                        <a:lnSpc>
                          <a:spcPct val="115000"/>
                        </a:lnSpc>
                        <a:spcAft>
                          <a:spcPts val="800"/>
                        </a:spcAft>
                      </a:pPr>
                      <a:r>
                        <a:rPr lang="en-US" sz="2000" dirty="0">
                          <a:effectLst/>
                        </a:rPr>
                        <a:t> more accurate    result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14956" marR="114956" marT="0" marB="0"/>
                </a:tc>
                <a:extLst>
                  <a:ext uri="{0D108BD9-81ED-4DB2-BD59-A6C34878D82A}">
                    <a16:rowId xmlns:a16="http://schemas.microsoft.com/office/drawing/2014/main" val="3216675615"/>
                  </a:ext>
                </a:extLst>
              </a:tr>
            </a:tbl>
          </a:graphicData>
        </a:graphic>
      </p:graphicFrame>
    </p:spTree>
    <p:extLst>
      <p:ext uri="{BB962C8B-B14F-4D97-AF65-F5344CB8AC3E}">
        <p14:creationId xmlns:p14="http://schemas.microsoft.com/office/powerpoint/2010/main" val="5499630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923EEC1A-27FF-41E7-A043-83055370179A}"/>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Specific Objectives</a:t>
            </a:r>
          </a:p>
        </p:txBody>
      </p:sp>
      <p:sp>
        <p:nvSpPr>
          <p:cNvPr id="2" name="Rectangle 1">
            <a:extLst>
              <a:ext uri="{FF2B5EF4-FFF2-40B4-BE49-F238E27FC236}">
                <a16:creationId xmlns:a16="http://schemas.microsoft.com/office/drawing/2014/main" id="{5DE85846-4019-4935-8E1A-3AC007D77DFC}"/>
              </a:ext>
            </a:extLst>
          </p:cNvPr>
          <p:cNvSpPr/>
          <p:nvPr/>
        </p:nvSpPr>
        <p:spPr>
          <a:xfrm>
            <a:off x="405413" y="2880803"/>
            <a:ext cx="3657600" cy="229931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ysClr val="windowText" lastClr="000000"/>
                </a:solidFill>
              </a:rPr>
              <a:t>To develop a model for image acquisition and enhancement.</a:t>
            </a:r>
          </a:p>
          <a:p>
            <a:pPr algn="ctr"/>
            <a:endParaRPr lang="en-US" sz="1300" b="1" dirty="0">
              <a:solidFill>
                <a:sysClr val="windowText" lastClr="000000"/>
              </a:solidFill>
            </a:endParaRPr>
          </a:p>
          <a:p>
            <a:pPr algn="ctr"/>
            <a:r>
              <a:rPr lang="en-US" sz="1300" dirty="0">
                <a:solidFill>
                  <a:sysClr val="windowText" lastClr="000000"/>
                </a:solidFill>
              </a:rPr>
              <a:t>The uploaded image of the chest CT scan will be analyzed and prepared for segmentation. Various filters and tools are used for removing noises, change contrast</a:t>
            </a:r>
            <a:r>
              <a:rPr lang="en-US" sz="1300">
                <a:solidFill>
                  <a:sysClr val="windowText" lastClr="000000"/>
                </a:solidFill>
              </a:rPr>
              <a:t>,</a:t>
            </a:r>
            <a:r>
              <a:rPr lang="en-US" sz="1300" dirty="0">
                <a:solidFill>
                  <a:sysClr val="windowText" lastClr="000000"/>
                </a:solidFill>
              </a:rPr>
              <a:t> brightness and also other properties of the entire image or part of the image.</a:t>
            </a:r>
          </a:p>
        </p:txBody>
      </p:sp>
      <p:sp>
        <p:nvSpPr>
          <p:cNvPr id="3" name="Rectangle 2">
            <a:extLst>
              <a:ext uri="{FF2B5EF4-FFF2-40B4-BE49-F238E27FC236}">
                <a16:creationId xmlns:a16="http://schemas.microsoft.com/office/drawing/2014/main" id="{A1614BDE-FBA3-4928-9268-09E7F11E2135}"/>
              </a:ext>
            </a:extLst>
          </p:cNvPr>
          <p:cNvSpPr/>
          <p:nvPr/>
        </p:nvSpPr>
        <p:spPr>
          <a:xfrm>
            <a:off x="4527612" y="1731146"/>
            <a:ext cx="3471169" cy="229931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ysClr val="windowText" lastClr="000000"/>
                </a:solidFill>
              </a:rPr>
              <a:t>To develop a model for image segmentation.</a:t>
            </a:r>
          </a:p>
          <a:p>
            <a:pPr algn="ctr"/>
            <a:endParaRPr lang="en-US" sz="1300" b="1" dirty="0">
              <a:solidFill>
                <a:sysClr val="windowText" lastClr="000000"/>
              </a:solidFill>
            </a:endParaRPr>
          </a:p>
          <a:p>
            <a:pPr algn="ctr"/>
            <a:r>
              <a:rPr lang="en-US" sz="1300" dirty="0">
                <a:solidFill>
                  <a:sysClr val="windowText" lastClr="000000"/>
                </a:solidFill>
              </a:rPr>
              <a:t>The image of the chest CT scan will be analyzed and objects in the image will be separated. The aim of this objective is to separate the important parts from the background of the image.</a:t>
            </a:r>
          </a:p>
        </p:txBody>
      </p:sp>
      <p:sp>
        <p:nvSpPr>
          <p:cNvPr id="5" name="Rectangle 4">
            <a:extLst>
              <a:ext uri="{FF2B5EF4-FFF2-40B4-BE49-F238E27FC236}">
                <a16:creationId xmlns:a16="http://schemas.microsoft.com/office/drawing/2014/main" id="{BC2D6EC7-9BF7-4E0B-914C-263C1FE9FE10}"/>
              </a:ext>
            </a:extLst>
          </p:cNvPr>
          <p:cNvSpPr/>
          <p:nvPr/>
        </p:nvSpPr>
        <p:spPr>
          <a:xfrm>
            <a:off x="8433786" y="2880803"/>
            <a:ext cx="3471169" cy="237033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ysClr val="windowText" lastClr="000000"/>
                </a:solidFill>
              </a:rPr>
              <a:t>To develop a mobile application.</a:t>
            </a:r>
          </a:p>
          <a:p>
            <a:pPr algn="ctr"/>
            <a:endParaRPr lang="en-US" sz="1300" b="1" dirty="0">
              <a:solidFill>
                <a:sysClr val="windowText" lastClr="000000"/>
              </a:solidFill>
            </a:endParaRPr>
          </a:p>
          <a:p>
            <a:pPr algn="ctr"/>
            <a:r>
              <a:rPr lang="en-US" sz="1300" dirty="0">
                <a:solidFill>
                  <a:sysClr val="windowText" lastClr="000000"/>
                </a:solidFill>
              </a:rPr>
              <a:t>The aim of this objective is to develop the mobile application. The mobile application is used for taking photos of a chest CT scan and upload it to the cloud-based AI model for analyzing.</a:t>
            </a:r>
          </a:p>
        </p:txBody>
      </p:sp>
      <p:sp>
        <p:nvSpPr>
          <p:cNvPr id="6" name="Rectangle 5">
            <a:extLst>
              <a:ext uri="{FF2B5EF4-FFF2-40B4-BE49-F238E27FC236}">
                <a16:creationId xmlns:a16="http://schemas.microsoft.com/office/drawing/2014/main" id="{446DFFFA-84DE-440A-8F72-5614CFC7DA90}"/>
              </a:ext>
            </a:extLst>
          </p:cNvPr>
          <p:cNvSpPr/>
          <p:nvPr/>
        </p:nvSpPr>
        <p:spPr>
          <a:xfrm>
            <a:off x="4350058" y="4412202"/>
            <a:ext cx="3826276" cy="2299315"/>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ysClr val="windowText" lastClr="000000"/>
                </a:solidFill>
              </a:rPr>
              <a:t>To develop a model for recognizing the Covid-19 infected chest CT scan images using </a:t>
            </a:r>
            <a:r>
              <a:rPr lang="en-US" sz="1300" b="1">
                <a:solidFill>
                  <a:sysClr val="windowText" lastClr="000000"/>
                </a:solidFill>
              </a:rPr>
              <a:t>Machine Learning</a:t>
            </a:r>
            <a:r>
              <a:rPr lang="en-US" sz="1300" b="1" dirty="0">
                <a:solidFill>
                  <a:sysClr val="windowText" lastClr="000000"/>
                </a:solidFill>
              </a:rPr>
              <a:t> techniques.</a:t>
            </a:r>
          </a:p>
          <a:p>
            <a:pPr algn="ctr"/>
            <a:endParaRPr lang="en-US" sz="1300" b="1" dirty="0">
              <a:solidFill>
                <a:sysClr val="windowText" lastClr="000000"/>
              </a:solidFill>
            </a:endParaRPr>
          </a:p>
          <a:p>
            <a:pPr algn="ctr"/>
            <a:r>
              <a:rPr lang="en-US" sz="1300" dirty="0">
                <a:solidFill>
                  <a:sysClr val="windowText" lastClr="000000"/>
                </a:solidFill>
              </a:rPr>
              <a:t>The AI model is developed with machine learning techniques to analyze and identify hidden patterns and relationships between the uploaded image and the trained data set of the AI model.</a:t>
            </a:r>
          </a:p>
        </p:txBody>
      </p:sp>
    </p:spTree>
    <p:extLst>
      <p:ext uri="{BB962C8B-B14F-4D97-AF65-F5344CB8AC3E}">
        <p14:creationId xmlns:p14="http://schemas.microsoft.com/office/powerpoint/2010/main" val="30940589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4670CA82-7AFA-4BE1-BDC3-DE72A0AE2500}"/>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Sub Objectives</a:t>
            </a:r>
          </a:p>
        </p:txBody>
      </p:sp>
      <p:sp>
        <p:nvSpPr>
          <p:cNvPr id="10" name="Hexagon 9">
            <a:extLst>
              <a:ext uri="{FF2B5EF4-FFF2-40B4-BE49-F238E27FC236}">
                <a16:creationId xmlns:a16="http://schemas.microsoft.com/office/drawing/2014/main" id="{656E477A-10DB-4305-8C92-A80CFBA4EC32}"/>
              </a:ext>
            </a:extLst>
          </p:cNvPr>
          <p:cNvSpPr/>
          <p:nvPr/>
        </p:nvSpPr>
        <p:spPr>
          <a:xfrm>
            <a:off x="699713" y="2883638"/>
            <a:ext cx="2727068" cy="2156601"/>
          </a:xfrm>
          <a:prstGeom prst="hexago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rPr>
              <a:t>Uploading Chest CT scan image in a user-friendly manner</a:t>
            </a:r>
          </a:p>
          <a:p>
            <a:pPr algn="ctr"/>
            <a:endParaRPr lang="en-GB" dirty="0">
              <a:cs typeface="Calibri"/>
            </a:endParaRPr>
          </a:p>
        </p:txBody>
      </p:sp>
      <p:sp>
        <p:nvSpPr>
          <p:cNvPr id="12" name="Hexagon 11">
            <a:extLst>
              <a:ext uri="{FF2B5EF4-FFF2-40B4-BE49-F238E27FC236}">
                <a16:creationId xmlns:a16="http://schemas.microsoft.com/office/drawing/2014/main" id="{99A424C0-0CEF-4404-B4E7-BB32DFB50141}"/>
              </a:ext>
            </a:extLst>
          </p:cNvPr>
          <p:cNvSpPr/>
          <p:nvPr/>
        </p:nvSpPr>
        <p:spPr>
          <a:xfrm>
            <a:off x="3260828" y="1805338"/>
            <a:ext cx="2516036" cy="2156601"/>
          </a:xfrm>
          <a:prstGeom prst="hex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Develop the system without any major crashes or errors.</a:t>
            </a:r>
          </a:p>
          <a:p>
            <a:pPr algn="ctr"/>
            <a:endParaRPr lang="en-GB" dirty="0"/>
          </a:p>
        </p:txBody>
      </p:sp>
      <p:sp>
        <p:nvSpPr>
          <p:cNvPr id="14" name="Hexagon 13">
            <a:extLst>
              <a:ext uri="{FF2B5EF4-FFF2-40B4-BE49-F238E27FC236}">
                <a16:creationId xmlns:a16="http://schemas.microsoft.com/office/drawing/2014/main" id="{CF0D418E-9296-4B0E-8391-D568F8009DE5}"/>
              </a:ext>
            </a:extLst>
          </p:cNvPr>
          <p:cNvSpPr/>
          <p:nvPr/>
        </p:nvSpPr>
        <p:spPr>
          <a:xfrm>
            <a:off x="3181753" y="4288537"/>
            <a:ext cx="2674187" cy="2242865"/>
          </a:xfrm>
          <a:prstGeom prst="hexagon">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ea typeface="+mn-lt"/>
                <a:cs typeface="+mn-lt"/>
              </a:rPr>
              <a:t>Give the results to the user as soon as possible</a:t>
            </a:r>
            <a:endParaRPr lang="en-US" dirty="0">
              <a:solidFill>
                <a:schemeClr val="tx1"/>
              </a:solidFill>
              <a:cs typeface="Calibri"/>
            </a:endParaRPr>
          </a:p>
          <a:p>
            <a:pPr algn="ctr"/>
            <a:endParaRPr lang="en-GB" dirty="0">
              <a:cs typeface="Calibri"/>
            </a:endParaRPr>
          </a:p>
        </p:txBody>
      </p:sp>
      <p:sp>
        <p:nvSpPr>
          <p:cNvPr id="16" name="Hexagon 15">
            <a:extLst>
              <a:ext uri="{FF2B5EF4-FFF2-40B4-BE49-F238E27FC236}">
                <a16:creationId xmlns:a16="http://schemas.microsoft.com/office/drawing/2014/main" id="{30558E8E-0980-4B11-990C-E2A1DC616FC8}"/>
              </a:ext>
            </a:extLst>
          </p:cNvPr>
          <p:cNvSpPr/>
          <p:nvPr/>
        </p:nvSpPr>
        <p:spPr>
          <a:xfrm>
            <a:off x="5649169" y="2810490"/>
            <a:ext cx="2702941" cy="2300375"/>
          </a:xfrm>
          <a:prstGeom prst="hexag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kern="1200" dirty="0">
                <a:solidFill>
                  <a:schemeClr val="tx1"/>
                </a:solidFill>
                <a:latin typeface="Calibri"/>
                <a:ea typeface="+mn-ea"/>
                <a:cs typeface="+mn-cs"/>
              </a:rPr>
              <a:t>Show the test result in an attractive way</a:t>
            </a:r>
            <a:endParaRPr lang="en-GB" b="1" dirty="0">
              <a:solidFill>
                <a:schemeClr val="tx1"/>
              </a:solidFill>
            </a:endParaRPr>
          </a:p>
        </p:txBody>
      </p:sp>
      <p:sp>
        <p:nvSpPr>
          <p:cNvPr id="17" name="Hexagon 16">
            <a:extLst>
              <a:ext uri="{FF2B5EF4-FFF2-40B4-BE49-F238E27FC236}">
                <a16:creationId xmlns:a16="http://schemas.microsoft.com/office/drawing/2014/main" id="{BFB39E2A-EAA7-4F0D-BD66-49446701EC5E}"/>
              </a:ext>
            </a:extLst>
          </p:cNvPr>
          <p:cNvSpPr/>
          <p:nvPr/>
        </p:nvSpPr>
        <p:spPr>
          <a:xfrm>
            <a:off x="8128856" y="4117942"/>
            <a:ext cx="2631055" cy="2113469"/>
          </a:xfrm>
          <a:prstGeom prst="hexagon">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dirty="0">
                <a:solidFill>
                  <a:schemeClr val="tx1"/>
                </a:solidFill>
                <a:cs typeface="Calibri"/>
              </a:rPr>
              <a:t>Provide results with a high level of accuracy</a:t>
            </a:r>
          </a:p>
        </p:txBody>
      </p:sp>
    </p:spTree>
    <p:extLst>
      <p:ext uri="{BB962C8B-B14F-4D97-AF65-F5344CB8AC3E}">
        <p14:creationId xmlns:p14="http://schemas.microsoft.com/office/powerpoint/2010/main" val="25805164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1">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38FD33-9265-4161-812E-8AE3BC3AD86E}"/>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dirty="0">
                <a:solidFill>
                  <a:srgbClr val="FFFFFF"/>
                </a:solidFill>
              </a:rPr>
              <a:t>Research Methodology</a:t>
            </a:r>
          </a:p>
        </p:txBody>
      </p:sp>
      <p:pic>
        <p:nvPicPr>
          <p:cNvPr id="3" name="Picture 3" descr="Diagram&#10;&#10;Description automatically generated">
            <a:extLst>
              <a:ext uri="{FF2B5EF4-FFF2-40B4-BE49-F238E27FC236}">
                <a16:creationId xmlns:a16="http://schemas.microsoft.com/office/drawing/2014/main" id="{00316181-D05D-46C0-A1B0-1A02D0E3CDDE}"/>
              </a:ext>
            </a:extLst>
          </p:cNvPr>
          <p:cNvPicPr>
            <a:picLocks noChangeAspect="1"/>
          </p:cNvPicPr>
          <p:nvPr/>
        </p:nvPicPr>
        <p:blipFill>
          <a:blip r:embed="rId2"/>
          <a:stretch>
            <a:fillRect/>
          </a:stretch>
        </p:blipFill>
        <p:spPr>
          <a:xfrm>
            <a:off x="2927230" y="1580777"/>
            <a:ext cx="7243312" cy="5076671"/>
          </a:xfrm>
          <a:prstGeom prst="rect">
            <a:avLst/>
          </a:prstGeom>
        </p:spPr>
      </p:pic>
    </p:spTree>
    <p:extLst>
      <p:ext uri="{BB962C8B-B14F-4D97-AF65-F5344CB8AC3E}">
        <p14:creationId xmlns:p14="http://schemas.microsoft.com/office/powerpoint/2010/main" val="1224532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lowchart: Connector 7">
            <a:extLst>
              <a:ext uri="{FF2B5EF4-FFF2-40B4-BE49-F238E27FC236}">
                <a16:creationId xmlns:a16="http://schemas.microsoft.com/office/drawing/2014/main" id="{5F404ED7-A13E-4CAC-9274-146F292B9E0C}"/>
              </a:ext>
            </a:extLst>
          </p:cNvPr>
          <p:cNvSpPr/>
          <p:nvPr/>
        </p:nvSpPr>
        <p:spPr>
          <a:xfrm>
            <a:off x="703943" y="758372"/>
            <a:ext cx="3193142" cy="2960914"/>
          </a:xfrm>
          <a:prstGeom prst="flowChartConnector">
            <a:avLst/>
          </a:prstGeom>
          <a:solidFill>
            <a:srgbClr val="FF7C80"/>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accent5">
                    <a:lumMod val="20000"/>
                    <a:lumOff val="80000"/>
                  </a:schemeClr>
                </a:solidFill>
              </a:rPr>
              <a:t>Smart assistant to identify Covid-19 and pneumonia </a:t>
            </a:r>
          </a:p>
        </p:txBody>
      </p:sp>
      <p:sp>
        <p:nvSpPr>
          <p:cNvPr id="9" name="Flowchart: Connector 8">
            <a:extLst>
              <a:ext uri="{FF2B5EF4-FFF2-40B4-BE49-F238E27FC236}">
                <a16:creationId xmlns:a16="http://schemas.microsoft.com/office/drawing/2014/main" id="{5274DE4D-70A8-4112-872D-9564A405074A}"/>
              </a:ext>
            </a:extLst>
          </p:cNvPr>
          <p:cNvSpPr/>
          <p:nvPr/>
        </p:nvSpPr>
        <p:spPr>
          <a:xfrm>
            <a:off x="2854607" y="3138714"/>
            <a:ext cx="3193142" cy="2960914"/>
          </a:xfrm>
          <a:prstGeom prst="flowChartConnector">
            <a:avLst/>
          </a:prstGeom>
          <a:solidFill>
            <a:schemeClr val="accent4">
              <a:lumMod val="60000"/>
              <a:lumOff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a:t>Identify whether they are suffering from Covid-19 or Pneumonia by using Chest X-ray images</a:t>
            </a:r>
            <a:r>
              <a:rPr lang="en-US" dirty="0"/>
              <a:t>.</a:t>
            </a:r>
          </a:p>
        </p:txBody>
      </p:sp>
      <p:sp>
        <p:nvSpPr>
          <p:cNvPr id="10" name="Flowchart: Connector 9">
            <a:extLst>
              <a:ext uri="{FF2B5EF4-FFF2-40B4-BE49-F238E27FC236}">
                <a16:creationId xmlns:a16="http://schemas.microsoft.com/office/drawing/2014/main" id="{FAAAD9A9-8958-4BE9-B89B-7D255841C61E}"/>
              </a:ext>
            </a:extLst>
          </p:cNvPr>
          <p:cNvSpPr/>
          <p:nvPr/>
        </p:nvSpPr>
        <p:spPr>
          <a:xfrm>
            <a:off x="4807121" y="1072362"/>
            <a:ext cx="3193142" cy="2960914"/>
          </a:xfrm>
          <a:prstGeom prst="flowChartConnector">
            <a:avLst/>
          </a:prstGeom>
          <a:solidFill>
            <a:schemeClr val="accent6">
              <a:lumMod val="40000"/>
              <a:lumOff val="60000"/>
            </a:schemeClr>
          </a:solid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US" b="1" dirty="0"/>
              <a:t>Accurate diagnosis and predict risk level of  Covid-19 or Pneumonia by using symptoms </a:t>
            </a:r>
            <a:endParaRPr lang="en-US" dirty="0"/>
          </a:p>
        </p:txBody>
      </p:sp>
      <p:sp>
        <p:nvSpPr>
          <p:cNvPr id="11" name="Flowchart: Connector 10">
            <a:extLst>
              <a:ext uri="{FF2B5EF4-FFF2-40B4-BE49-F238E27FC236}">
                <a16:creationId xmlns:a16="http://schemas.microsoft.com/office/drawing/2014/main" id="{C366CB85-5902-4C5E-8E97-7F5AF7544426}"/>
              </a:ext>
            </a:extLst>
          </p:cNvPr>
          <p:cNvSpPr/>
          <p:nvPr/>
        </p:nvSpPr>
        <p:spPr>
          <a:xfrm>
            <a:off x="6344925" y="3382696"/>
            <a:ext cx="3193142" cy="2960914"/>
          </a:xfrm>
          <a:prstGeom prst="flowChartConnector">
            <a:avLst/>
          </a:prstGeom>
          <a:solidFill>
            <a:schemeClr val="accent2">
              <a:lumMod val="60000"/>
              <a:lumOff val="40000"/>
            </a:schemeClr>
          </a:solid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US" b="1" dirty="0"/>
              <a:t>Gather information about patient's health history, bad habits then analyze it and give doctor recommendation</a:t>
            </a:r>
            <a:r>
              <a:rPr lang="en-US" b="1"/>
              <a:t>.</a:t>
            </a:r>
            <a:endParaRPr lang="en-US"/>
          </a:p>
        </p:txBody>
      </p:sp>
      <p:sp>
        <p:nvSpPr>
          <p:cNvPr id="12" name="Flowchart: Connector 11">
            <a:extLst>
              <a:ext uri="{FF2B5EF4-FFF2-40B4-BE49-F238E27FC236}">
                <a16:creationId xmlns:a16="http://schemas.microsoft.com/office/drawing/2014/main" id="{6CB56B57-4230-488D-AE28-8BF2CFD98421}"/>
              </a:ext>
            </a:extLst>
          </p:cNvPr>
          <p:cNvSpPr/>
          <p:nvPr/>
        </p:nvSpPr>
        <p:spPr>
          <a:xfrm>
            <a:off x="8147589" y="1159033"/>
            <a:ext cx="3193142" cy="2960914"/>
          </a:xfrm>
          <a:prstGeom prst="flowChartConnector">
            <a:avLst/>
          </a:prstGeom>
          <a:solidFill>
            <a:schemeClr val="bg1">
              <a:lumMod val="6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Accurate diagnosis of Covid-19 using chest CT Scan images</a:t>
            </a:r>
          </a:p>
        </p:txBody>
      </p:sp>
      <p:pic>
        <p:nvPicPr>
          <p:cNvPr id="14" name="Picture 13">
            <a:extLst>
              <a:ext uri="{FF2B5EF4-FFF2-40B4-BE49-F238E27FC236}">
                <a16:creationId xmlns:a16="http://schemas.microsoft.com/office/drawing/2014/main" id="{C237F487-EE5A-446E-8053-362671FEB06E}"/>
              </a:ext>
            </a:extLst>
          </p:cNvPr>
          <p:cNvPicPr>
            <a:picLocks noChangeAspect="1"/>
          </p:cNvPicPr>
          <p:nvPr/>
        </p:nvPicPr>
        <p:blipFill rotWithShape="1">
          <a:blip r:embed="rId2"/>
          <a:srcRect r="63863" b="-12"/>
          <a:stretch/>
        </p:blipFill>
        <p:spPr>
          <a:xfrm>
            <a:off x="0" y="6334539"/>
            <a:ext cx="3145562" cy="523461"/>
          </a:xfrm>
          <a:prstGeom prst="rect">
            <a:avLst/>
          </a:prstGeom>
        </p:spPr>
      </p:pic>
      <p:pic>
        <p:nvPicPr>
          <p:cNvPr id="16" name="Picture 15" descr="A hand holding a phone&#10;&#10;Description automatically generated with medium confidence">
            <a:extLst>
              <a:ext uri="{FF2B5EF4-FFF2-40B4-BE49-F238E27FC236}">
                <a16:creationId xmlns:a16="http://schemas.microsoft.com/office/drawing/2014/main" id="{5672F054-628E-46E5-AB72-949BCF8046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03136">
            <a:off x="10393600" y="4472424"/>
            <a:ext cx="2087308" cy="2131663"/>
          </a:xfrm>
          <a:prstGeom prst="rect">
            <a:avLst/>
          </a:prstGeom>
        </p:spPr>
      </p:pic>
      <p:pic>
        <p:nvPicPr>
          <p:cNvPr id="17" name="Picture 16">
            <a:extLst>
              <a:ext uri="{FF2B5EF4-FFF2-40B4-BE49-F238E27FC236}">
                <a16:creationId xmlns:a16="http://schemas.microsoft.com/office/drawing/2014/main" id="{FFF939E0-5C03-40C0-B143-F501F5643778}"/>
              </a:ext>
            </a:extLst>
          </p:cNvPr>
          <p:cNvPicPr>
            <a:picLocks noChangeAspect="1"/>
          </p:cNvPicPr>
          <p:nvPr/>
        </p:nvPicPr>
        <p:blipFill rotWithShape="1">
          <a:blip r:embed="rId2"/>
          <a:srcRect r="63863" b="-12"/>
          <a:stretch/>
        </p:blipFill>
        <p:spPr>
          <a:xfrm>
            <a:off x="0" y="6317264"/>
            <a:ext cx="3145562" cy="523461"/>
          </a:xfrm>
          <a:prstGeom prst="rect">
            <a:avLst/>
          </a:prstGeom>
        </p:spPr>
      </p:pic>
    </p:spTree>
    <p:extLst>
      <p:ext uri="{BB962C8B-B14F-4D97-AF65-F5344CB8AC3E}">
        <p14:creationId xmlns:p14="http://schemas.microsoft.com/office/powerpoint/2010/main" val="34926649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9D648F8A-D4FE-4794-BB89-6882323110AA}"/>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b="1" kern="1200" dirty="0">
                <a:solidFill>
                  <a:srgbClr val="FFFFFF"/>
                </a:solidFill>
                <a:latin typeface="+mj-lt"/>
                <a:ea typeface="+mj-ea"/>
                <a:cs typeface="+mj-cs"/>
              </a:rPr>
              <a:t>Technologies and </a:t>
            </a:r>
            <a:r>
              <a:rPr lang="en-US" sz="4000" b="1" dirty="0">
                <a:solidFill>
                  <a:srgbClr val="FFFFFF"/>
                </a:solidFill>
                <a:cs typeface="Calibri Light"/>
              </a:rPr>
              <a:t>Algorithms</a:t>
            </a:r>
            <a:endParaRPr lang="en-US" sz="4000" b="1" kern="1200" dirty="0">
              <a:solidFill>
                <a:srgbClr val="FFFFFF"/>
              </a:solidFill>
              <a:latin typeface="+mj-lt"/>
              <a:ea typeface="+mj-ea"/>
              <a:cs typeface="+mj-cs"/>
            </a:endParaRPr>
          </a:p>
        </p:txBody>
      </p:sp>
      <p:pic>
        <p:nvPicPr>
          <p:cNvPr id="3" name="Picture 2" descr="Icon&#10;&#10;Description automatically generated with medium confidence">
            <a:extLst>
              <a:ext uri="{FF2B5EF4-FFF2-40B4-BE49-F238E27FC236}">
                <a16:creationId xmlns:a16="http://schemas.microsoft.com/office/drawing/2014/main" id="{21E3506B-5B1E-42DF-A467-C6CB0C478D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1436" y="5077608"/>
            <a:ext cx="1269124" cy="1269124"/>
          </a:xfrm>
          <a:prstGeom prst="rect">
            <a:avLst/>
          </a:prstGeom>
        </p:spPr>
      </p:pic>
      <p:pic>
        <p:nvPicPr>
          <p:cNvPr id="8" name="Picture 7" descr="Icon&#10;&#10;Description automatically generated">
            <a:extLst>
              <a:ext uri="{FF2B5EF4-FFF2-40B4-BE49-F238E27FC236}">
                <a16:creationId xmlns:a16="http://schemas.microsoft.com/office/drawing/2014/main" id="{70F7B625-9449-4F15-BC20-486710DEE4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0065" y="3429000"/>
            <a:ext cx="1435782" cy="1435782"/>
          </a:xfrm>
          <a:prstGeom prst="rect">
            <a:avLst/>
          </a:prstGeom>
        </p:spPr>
      </p:pic>
      <p:sp>
        <p:nvSpPr>
          <p:cNvPr id="22" name="TextBox 21">
            <a:extLst>
              <a:ext uri="{FF2B5EF4-FFF2-40B4-BE49-F238E27FC236}">
                <a16:creationId xmlns:a16="http://schemas.microsoft.com/office/drawing/2014/main" id="{43162AA4-A638-4671-9EC3-99BB7AA361BF}"/>
              </a:ext>
            </a:extLst>
          </p:cNvPr>
          <p:cNvSpPr txBox="1"/>
          <p:nvPr/>
        </p:nvSpPr>
        <p:spPr>
          <a:xfrm>
            <a:off x="602059" y="1822348"/>
            <a:ext cx="2701887" cy="4077398"/>
          </a:xfrm>
          <a:prstGeom prst="rect">
            <a:avLst/>
          </a:prstGeom>
          <a:noFill/>
        </p:spPr>
        <p:txBody>
          <a:bodyPr wrap="square">
            <a:spAutoFit/>
          </a:bodyPr>
          <a:lstStyle/>
          <a:p>
            <a:pPr algn="l">
              <a:lnSpc>
                <a:spcPct val="200000"/>
              </a:lnSpc>
            </a:pPr>
            <a:r>
              <a:rPr lang="en-US" sz="2400" b="1" dirty="0">
                <a:solidFill>
                  <a:schemeClr val="accent5">
                    <a:lumMod val="50000"/>
                  </a:schemeClr>
                </a:solidFill>
              </a:rPr>
              <a:t>Technologies</a:t>
            </a:r>
          </a:p>
          <a:p>
            <a:pPr marL="342900" indent="-342900">
              <a:lnSpc>
                <a:spcPct val="200000"/>
              </a:lnSpc>
              <a:buFont typeface="Arial"/>
              <a:buChar char="•"/>
            </a:pPr>
            <a:r>
              <a:rPr lang="en-US" sz="1800" b="1" dirty="0">
                <a:solidFill>
                  <a:schemeClr val="accent5">
                    <a:lumMod val="50000"/>
                  </a:schemeClr>
                </a:solidFill>
                <a:cs typeface="Calibri"/>
              </a:rPr>
              <a:t>Android Studio</a:t>
            </a:r>
          </a:p>
          <a:p>
            <a:pPr marL="342900" indent="-342900">
              <a:lnSpc>
                <a:spcPct val="200000"/>
              </a:lnSpc>
              <a:buFont typeface="Arial"/>
              <a:buChar char="•"/>
            </a:pPr>
            <a:r>
              <a:rPr lang="en-US" b="1" dirty="0">
                <a:solidFill>
                  <a:schemeClr val="accent5">
                    <a:lumMod val="50000"/>
                  </a:schemeClr>
                </a:solidFill>
                <a:cs typeface="Calibri"/>
              </a:rPr>
              <a:t>Firebase</a:t>
            </a:r>
            <a:endParaRPr lang="en-US" sz="1800" b="1" dirty="0">
              <a:solidFill>
                <a:schemeClr val="accent5">
                  <a:lumMod val="50000"/>
                </a:schemeClr>
              </a:solidFill>
              <a:cs typeface="Calibri"/>
            </a:endParaRPr>
          </a:p>
          <a:p>
            <a:pPr marL="342900" indent="-342900">
              <a:lnSpc>
                <a:spcPct val="200000"/>
              </a:lnSpc>
              <a:buFont typeface="Arial"/>
              <a:buChar char="•"/>
            </a:pPr>
            <a:r>
              <a:rPr lang="en-US" sz="1800" b="1" dirty="0">
                <a:solidFill>
                  <a:schemeClr val="accent5">
                    <a:lumMod val="50000"/>
                  </a:schemeClr>
                </a:solidFill>
                <a:cs typeface="Calibri"/>
              </a:rPr>
              <a:t>TensorFlow</a:t>
            </a:r>
          </a:p>
          <a:p>
            <a:pPr marL="342900" indent="-342900">
              <a:lnSpc>
                <a:spcPct val="200000"/>
              </a:lnSpc>
              <a:buFont typeface="Arial"/>
              <a:buChar char="•"/>
            </a:pPr>
            <a:r>
              <a:rPr lang="en-US" b="1" dirty="0">
                <a:solidFill>
                  <a:schemeClr val="accent5">
                    <a:lumMod val="50000"/>
                  </a:schemeClr>
                </a:solidFill>
                <a:cs typeface="Calibri"/>
              </a:rPr>
              <a:t>Visual Paradigm</a:t>
            </a:r>
          </a:p>
          <a:p>
            <a:pPr marL="342900" indent="-342900">
              <a:lnSpc>
                <a:spcPct val="200000"/>
              </a:lnSpc>
              <a:buFont typeface="Arial"/>
              <a:buChar char="•"/>
            </a:pPr>
            <a:r>
              <a:rPr lang="en-US" sz="1800" b="1" dirty="0">
                <a:solidFill>
                  <a:schemeClr val="accent5">
                    <a:lumMod val="50000"/>
                  </a:schemeClr>
                </a:solidFill>
                <a:cs typeface="Calibri"/>
              </a:rPr>
              <a:t>Proto.io</a:t>
            </a:r>
          </a:p>
          <a:p>
            <a:pPr marL="342900" indent="-342900">
              <a:lnSpc>
                <a:spcPct val="200000"/>
              </a:lnSpc>
              <a:buFont typeface="Arial"/>
              <a:buChar char="•"/>
            </a:pPr>
            <a:r>
              <a:rPr lang="en-US" b="1" dirty="0">
                <a:solidFill>
                  <a:schemeClr val="accent5">
                    <a:lumMod val="50000"/>
                  </a:schemeClr>
                </a:solidFill>
                <a:cs typeface="Calibri"/>
              </a:rPr>
              <a:t>GitHub</a:t>
            </a:r>
          </a:p>
        </p:txBody>
      </p:sp>
      <p:sp>
        <p:nvSpPr>
          <p:cNvPr id="23" name="TextBox 22">
            <a:extLst>
              <a:ext uri="{FF2B5EF4-FFF2-40B4-BE49-F238E27FC236}">
                <a16:creationId xmlns:a16="http://schemas.microsoft.com/office/drawing/2014/main" id="{9BCB544F-1D96-49CB-8DB6-3080DF2315A5}"/>
              </a:ext>
            </a:extLst>
          </p:cNvPr>
          <p:cNvSpPr txBox="1"/>
          <p:nvPr/>
        </p:nvSpPr>
        <p:spPr>
          <a:xfrm>
            <a:off x="8550940" y="1822348"/>
            <a:ext cx="4054876" cy="1307409"/>
          </a:xfrm>
          <a:prstGeom prst="rect">
            <a:avLst/>
          </a:prstGeom>
          <a:noFill/>
        </p:spPr>
        <p:txBody>
          <a:bodyPr wrap="square">
            <a:spAutoFit/>
          </a:bodyPr>
          <a:lstStyle/>
          <a:p>
            <a:pPr algn="l">
              <a:lnSpc>
                <a:spcPct val="200000"/>
              </a:lnSpc>
            </a:pPr>
            <a:r>
              <a:rPr lang="en-US" sz="2400" b="1" dirty="0">
                <a:solidFill>
                  <a:schemeClr val="accent5">
                    <a:lumMod val="50000"/>
                  </a:schemeClr>
                </a:solidFill>
              </a:rPr>
              <a:t>Algorithms</a:t>
            </a:r>
          </a:p>
          <a:p>
            <a:pPr marL="342900" indent="-342900">
              <a:lnSpc>
                <a:spcPct val="200000"/>
              </a:lnSpc>
              <a:buFont typeface="Arial"/>
              <a:buChar char="•"/>
            </a:pPr>
            <a:r>
              <a:rPr lang="en-US" b="1" dirty="0">
                <a:solidFill>
                  <a:schemeClr val="accent5">
                    <a:lumMod val="50000"/>
                  </a:schemeClr>
                </a:solidFill>
                <a:cs typeface="Calibri"/>
              </a:rPr>
              <a:t>CNN</a:t>
            </a:r>
            <a:endParaRPr lang="en-US" sz="1800" b="1" dirty="0">
              <a:solidFill>
                <a:schemeClr val="accent5">
                  <a:lumMod val="50000"/>
                </a:schemeClr>
              </a:solidFill>
              <a:cs typeface="Calibri"/>
            </a:endParaRPr>
          </a:p>
        </p:txBody>
      </p:sp>
      <p:pic>
        <p:nvPicPr>
          <p:cNvPr id="20" name="Picture 19" descr="Icon&#10;&#10;Description automatically generated">
            <a:extLst>
              <a:ext uri="{FF2B5EF4-FFF2-40B4-BE49-F238E27FC236}">
                <a16:creationId xmlns:a16="http://schemas.microsoft.com/office/drawing/2014/main" id="{D024E816-73D3-4D0A-BF59-EF9801EBBA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1074" y="4341555"/>
            <a:ext cx="1578634" cy="1578634"/>
          </a:xfrm>
          <a:prstGeom prst="rect">
            <a:avLst/>
          </a:prstGeom>
        </p:spPr>
      </p:pic>
      <p:pic>
        <p:nvPicPr>
          <p:cNvPr id="32" name="Picture 11" descr="Icon&#10;&#10;Description automatically generated">
            <a:extLst>
              <a:ext uri="{FF2B5EF4-FFF2-40B4-BE49-F238E27FC236}">
                <a16:creationId xmlns:a16="http://schemas.microsoft.com/office/drawing/2014/main" id="{F266DE40-295D-4F6E-B2D3-5EFE3A8A9FDB}"/>
              </a:ext>
            </a:extLst>
          </p:cNvPr>
          <p:cNvPicPr>
            <a:picLocks noChangeAspect="1"/>
          </p:cNvPicPr>
          <p:nvPr/>
        </p:nvPicPr>
        <p:blipFill>
          <a:blip r:embed="rId5"/>
          <a:stretch>
            <a:fillRect/>
          </a:stretch>
        </p:blipFill>
        <p:spPr>
          <a:xfrm>
            <a:off x="8109877" y="5173323"/>
            <a:ext cx="1376136" cy="1376136"/>
          </a:xfrm>
          <a:prstGeom prst="rect">
            <a:avLst/>
          </a:prstGeom>
        </p:spPr>
      </p:pic>
      <p:sp>
        <p:nvSpPr>
          <p:cNvPr id="37" name="TextBox 36">
            <a:extLst>
              <a:ext uri="{FF2B5EF4-FFF2-40B4-BE49-F238E27FC236}">
                <a16:creationId xmlns:a16="http://schemas.microsoft.com/office/drawing/2014/main" id="{4217F57A-45B1-4964-9F70-F28AB0021E34}"/>
              </a:ext>
            </a:extLst>
          </p:cNvPr>
          <p:cNvSpPr txBox="1"/>
          <p:nvPr/>
        </p:nvSpPr>
        <p:spPr>
          <a:xfrm>
            <a:off x="3906005" y="1822348"/>
            <a:ext cx="3586748" cy="1861407"/>
          </a:xfrm>
          <a:prstGeom prst="rect">
            <a:avLst/>
          </a:prstGeom>
          <a:noFill/>
        </p:spPr>
        <p:txBody>
          <a:bodyPr wrap="square">
            <a:spAutoFit/>
          </a:bodyPr>
          <a:lstStyle/>
          <a:p>
            <a:pPr algn="l">
              <a:lnSpc>
                <a:spcPct val="200000"/>
              </a:lnSpc>
            </a:pPr>
            <a:r>
              <a:rPr lang="en-US" sz="2400" b="1" dirty="0">
                <a:solidFill>
                  <a:schemeClr val="accent5">
                    <a:lumMod val="50000"/>
                  </a:schemeClr>
                </a:solidFill>
              </a:rPr>
              <a:t>Programming Languages</a:t>
            </a:r>
          </a:p>
          <a:p>
            <a:pPr marL="342900" indent="-342900">
              <a:lnSpc>
                <a:spcPct val="200000"/>
              </a:lnSpc>
              <a:buFont typeface="Arial"/>
              <a:buChar char="•"/>
            </a:pPr>
            <a:r>
              <a:rPr lang="en-US" b="1" dirty="0">
                <a:solidFill>
                  <a:schemeClr val="accent5">
                    <a:lumMod val="50000"/>
                  </a:schemeClr>
                </a:solidFill>
                <a:cs typeface="Calibri"/>
              </a:rPr>
              <a:t>Python</a:t>
            </a:r>
          </a:p>
          <a:p>
            <a:pPr marL="342900" indent="-342900">
              <a:lnSpc>
                <a:spcPct val="200000"/>
              </a:lnSpc>
              <a:buFont typeface="Arial"/>
              <a:buChar char="•"/>
            </a:pPr>
            <a:r>
              <a:rPr lang="en-US" b="1" dirty="0">
                <a:solidFill>
                  <a:schemeClr val="accent5">
                    <a:lumMod val="50000"/>
                  </a:schemeClr>
                </a:solidFill>
                <a:cs typeface="Calibri"/>
              </a:rPr>
              <a:t>Java Script</a:t>
            </a:r>
          </a:p>
        </p:txBody>
      </p:sp>
      <p:pic>
        <p:nvPicPr>
          <p:cNvPr id="38" name="Picture 15" descr="Logo, company name&#10;&#10;Description automatically generated">
            <a:extLst>
              <a:ext uri="{FF2B5EF4-FFF2-40B4-BE49-F238E27FC236}">
                <a16:creationId xmlns:a16="http://schemas.microsoft.com/office/drawing/2014/main" id="{03CC2041-C605-4A47-B90E-27A901989353}"/>
              </a:ext>
            </a:extLst>
          </p:cNvPr>
          <p:cNvPicPr>
            <a:picLocks noChangeAspect="1"/>
          </p:cNvPicPr>
          <p:nvPr/>
        </p:nvPicPr>
        <p:blipFill>
          <a:blip r:embed="rId6"/>
          <a:stretch>
            <a:fillRect/>
          </a:stretch>
        </p:blipFill>
        <p:spPr>
          <a:xfrm>
            <a:off x="9486013" y="3524654"/>
            <a:ext cx="2484408" cy="1399277"/>
          </a:xfrm>
          <a:prstGeom prst="rect">
            <a:avLst/>
          </a:prstGeom>
        </p:spPr>
      </p:pic>
    </p:spTree>
    <p:extLst>
      <p:ext uri="{BB962C8B-B14F-4D97-AF65-F5344CB8AC3E}">
        <p14:creationId xmlns:p14="http://schemas.microsoft.com/office/powerpoint/2010/main" val="1495008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5C0B74-1DCE-4F85-A085-CD765B0E1CE1}"/>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Requirements</a:t>
            </a:r>
          </a:p>
        </p:txBody>
      </p:sp>
      <p:sp>
        <p:nvSpPr>
          <p:cNvPr id="16" name="Rectangle: Rounded Corners 15">
            <a:extLst>
              <a:ext uri="{FF2B5EF4-FFF2-40B4-BE49-F238E27FC236}">
                <a16:creationId xmlns:a16="http://schemas.microsoft.com/office/drawing/2014/main" id="{ACAE99EE-7EE5-4A9A-8F53-20A0F8FF899C}"/>
              </a:ext>
            </a:extLst>
          </p:cNvPr>
          <p:cNvSpPr/>
          <p:nvPr/>
        </p:nvSpPr>
        <p:spPr>
          <a:xfrm>
            <a:off x="392160" y="3327339"/>
            <a:ext cx="2960684" cy="142325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t>Implementation requirement</a:t>
            </a:r>
          </a:p>
          <a:p>
            <a:pPr marL="285750" indent="-285750">
              <a:buFont typeface="Arial" panose="020B0604020202020204" pitchFamily="34" charset="0"/>
              <a:buChar char="•"/>
            </a:pPr>
            <a:r>
              <a:rPr lang="en-US" sz="1400" dirty="0"/>
              <a:t>The system will be developed using image processing techniques, AI techniques and mobile application development techniques</a:t>
            </a:r>
          </a:p>
        </p:txBody>
      </p:sp>
      <p:sp>
        <p:nvSpPr>
          <p:cNvPr id="17" name="Rectangle: Rounded Corners 16">
            <a:extLst>
              <a:ext uri="{FF2B5EF4-FFF2-40B4-BE49-F238E27FC236}">
                <a16:creationId xmlns:a16="http://schemas.microsoft.com/office/drawing/2014/main" id="{339CFB46-914A-4670-951E-CB3975F2A07C}"/>
              </a:ext>
            </a:extLst>
          </p:cNvPr>
          <p:cNvSpPr/>
          <p:nvPr/>
        </p:nvSpPr>
        <p:spPr>
          <a:xfrm>
            <a:off x="545117" y="4914656"/>
            <a:ext cx="2789132" cy="160043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b="1" i="0" u="none" strike="noStrike" baseline="0" dirty="0">
                <a:solidFill>
                  <a:srgbClr val="000000"/>
                </a:solidFill>
              </a:rPr>
              <a:t>Portability requirement </a:t>
            </a:r>
          </a:p>
          <a:p>
            <a:pPr marL="285750" indent="-285750">
              <a:buFont typeface="Arial" panose="020B0604020202020204" pitchFamily="34" charset="0"/>
              <a:buChar char="•"/>
            </a:pPr>
            <a:r>
              <a:rPr lang="en-US" sz="1400" dirty="0"/>
              <a:t>User must be able to access the application through any mobile device</a:t>
            </a:r>
            <a:endParaRPr lang="en-US" sz="1400" dirty="0">
              <a:solidFill>
                <a:srgbClr val="000000"/>
              </a:solidFill>
            </a:endParaRPr>
          </a:p>
          <a:p>
            <a:pPr algn="ctr"/>
            <a:endParaRPr lang="en-US" sz="1400" dirty="0"/>
          </a:p>
        </p:txBody>
      </p:sp>
      <p:sp>
        <p:nvSpPr>
          <p:cNvPr id="18" name="Rectangle: Rounded Corners 17">
            <a:extLst>
              <a:ext uri="{FF2B5EF4-FFF2-40B4-BE49-F238E27FC236}">
                <a16:creationId xmlns:a16="http://schemas.microsoft.com/office/drawing/2014/main" id="{D9E4C622-C5BE-437E-9BAE-D0AFA10098EB}"/>
              </a:ext>
            </a:extLst>
          </p:cNvPr>
          <p:cNvSpPr/>
          <p:nvPr/>
        </p:nvSpPr>
        <p:spPr>
          <a:xfrm>
            <a:off x="3913508" y="1979993"/>
            <a:ext cx="3153118" cy="21125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b="1" dirty="0"/>
              <a:t>Performance requirements</a:t>
            </a:r>
          </a:p>
          <a:p>
            <a:pPr marL="285750" indent="-285750">
              <a:buFont typeface="Arial" panose="020B0604020202020204" pitchFamily="34" charset="0"/>
              <a:buChar char="•"/>
            </a:pPr>
            <a:r>
              <a:rPr lang="en-US" sz="1400" dirty="0"/>
              <a:t>The system should support more users at a time.</a:t>
            </a:r>
          </a:p>
          <a:p>
            <a:pPr marL="285750" indent="-285750">
              <a:buFont typeface="Arial" panose="020B0604020202020204" pitchFamily="34" charset="0"/>
              <a:buChar char="•"/>
            </a:pPr>
            <a:r>
              <a:rPr lang="en-US" sz="1400" dirty="0"/>
              <a:t>The system should provide 24x7 service.</a:t>
            </a:r>
          </a:p>
          <a:p>
            <a:pPr marL="285750" indent="-285750">
              <a:buFont typeface="Arial" panose="020B0604020202020204" pitchFamily="34" charset="0"/>
              <a:buChar char="•"/>
            </a:pPr>
            <a:r>
              <a:rPr lang="en-US" sz="1400" dirty="0"/>
              <a:t>The system shall not experience with any major crashes or errors.</a:t>
            </a:r>
          </a:p>
          <a:p>
            <a:pPr algn="ctr"/>
            <a:endParaRPr lang="en-US" sz="1400" dirty="0"/>
          </a:p>
        </p:txBody>
      </p:sp>
      <p:sp>
        <p:nvSpPr>
          <p:cNvPr id="19" name="Rectangle: Rounded Corners 18">
            <a:extLst>
              <a:ext uri="{FF2B5EF4-FFF2-40B4-BE49-F238E27FC236}">
                <a16:creationId xmlns:a16="http://schemas.microsoft.com/office/drawing/2014/main" id="{7F14E271-56F9-492A-B9AE-72CFEEAE786F}"/>
              </a:ext>
            </a:extLst>
          </p:cNvPr>
          <p:cNvSpPr/>
          <p:nvPr/>
        </p:nvSpPr>
        <p:spPr>
          <a:xfrm>
            <a:off x="8039499" y="2166151"/>
            <a:ext cx="2960684" cy="198859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Delivery requirement</a:t>
            </a:r>
          </a:p>
          <a:p>
            <a:pPr marL="285750" indent="-285750">
              <a:buFont typeface="Arial" panose="020B0604020202020204" pitchFamily="34" charset="0"/>
              <a:buChar char="•"/>
            </a:pPr>
            <a:r>
              <a:rPr lang="en-US" sz="1400" dirty="0"/>
              <a:t>The system should be developed within one year of period.</a:t>
            </a:r>
          </a:p>
          <a:p>
            <a:pPr marL="285750" indent="-285750">
              <a:buFont typeface="Arial" panose="020B0604020202020204" pitchFamily="34" charset="0"/>
              <a:buChar char="•"/>
            </a:pPr>
            <a:r>
              <a:rPr lang="en-US" sz="1400" dirty="0"/>
              <a:t>The system should be developed and delivered as a single package to the public.</a:t>
            </a:r>
          </a:p>
          <a:p>
            <a:pPr algn="ctr"/>
            <a:endParaRPr lang="en-US" sz="1400" dirty="0"/>
          </a:p>
        </p:txBody>
      </p:sp>
      <p:sp>
        <p:nvSpPr>
          <p:cNvPr id="20" name="Rectangle: Rounded Corners 19">
            <a:extLst>
              <a:ext uri="{FF2B5EF4-FFF2-40B4-BE49-F238E27FC236}">
                <a16:creationId xmlns:a16="http://schemas.microsoft.com/office/drawing/2014/main" id="{A2C71121-5B7F-41BB-A5AD-5DF925CBD07D}"/>
              </a:ext>
            </a:extLst>
          </p:cNvPr>
          <p:cNvSpPr/>
          <p:nvPr/>
        </p:nvSpPr>
        <p:spPr>
          <a:xfrm>
            <a:off x="390617" y="1740022"/>
            <a:ext cx="2960684" cy="142325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b="1" dirty="0"/>
              <a:t>Functional Requirements</a:t>
            </a:r>
          </a:p>
          <a:p>
            <a:pPr marL="285750" indent="-285750">
              <a:buFont typeface="Arial" panose="020B0604020202020204" pitchFamily="34" charset="0"/>
              <a:buChar char="•"/>
            </a:pPr>
            <a:r>
              <a:rPr lang="en-US" sz="1400" dirty="0"/>
              <a:t>Manage CT scan images</a:t>
            </a:r>
          </a:p>
          <a:p>
            <a:pPr marL="285750" indent="-285750">
              <a:buFont typeface="Arial" panose="020B0604020202020204" pitchFamily="34" charset="0"/>
              <a:buChar char="•"/>
            </a:pPr>
            <a:r>
              <a:rPr lang="en-US" sz="1400" dirty="0"/>
              <a:t>Identify covid-19 infected CT scan images from uploaded CT scan images</a:t>
            </a:r>
          </a:p>
          <a:p>
            <a:pPr algn="ctr"/>
            <a:endParaRPr lang="en-US" sz="1400" dirty="0"/>
          </a:p>
        </p:txBody>
      </p:sp>
      <p:sp>
        <p:nvSpPr>
          <p:cNvPr id="21" name="Rectangle: Rounded Corners 20">
            <a:extLst>
              <a:ext uri="{FF2B5EF4-FFF2-40B4-BE49-F238E27FC236}">
                <a16:creationId xmlns:a16="http://schemas.microsoft.com/office/drawing/2014/main" id="{0379E61E-559C-48AB-BA83-D8053EA420BB}"/>
              </a:ext>
            </a:extLst>
          </p:cNvPr>
          <p:cNvSpPr/>
          <p:nvPr/>
        </p:nvSpPr>
        <p:spPr>
          <a:xfrm>
            <a:off x="8039499" y="4496532"/>
            <a:ext cx="3199631" cy="177569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t>Usability Requirements</a:t>
            </a:r>
          </a:p>
          <a:p>
            <a:pPr marL="285750" indent="-285750">
              <a:buFont typeface="Arial" panose="020B0604020202020204" pitchFamily="34" charset="0"/>
              <a:buChar char="•"/>
            </a:pPr>
            <a:r>
              <a:rPr lang="en-US" sz="1400" dirty="0"/>
              <a:t>The system should allow the user to access using mobile devices.</a:t>
            </a:r>
          </a:p>
          <a:p>
            <a:pPr marL="285750" indent="-285750">
              <a:buFont typeface="Arial" panose="020B0604020202020204" pitchFamily="34" charset="0"/>
              <a:buChar char="•"/>
            </a:pPr>
            <a:r>
              <a:rPr lang="en-US" sz="1400" dirty="0"/>
              <a:t>System can be used by any user without a prior knowledge.</a:t>
            </a:r>
          </a:p>
          <a:p>
            <a:pPr algn="ctr"/>
            <a:endParaRPr lang="en-US" sz="1400" dirty="0"/>
          </a:p>
        </p:txBody>
      </p:sp>
      <p:sp>
        <p:nvSpPr>
          <p:cNvPr id="22" name="Rectangle: Rounded Corners 21">
            <a:extLst>
              <a:ext uri="{FF2B5EF4-FFF2-40B4-BE49-F238E27FC236}">
                <a16:creationId xmlns:a16="http://schemas.microsoft.com/office/drawing/2014/main" id="{756B339D-0D37-4B20-8BC3-6B1F1EAA9521}"/>
              </a:ext>
            </a:extLst>
          </p:cNvPr>
          <p:cNvSpPr/>
          <p:nvPr/>
        </p:nvSpPr>
        <p:spPr>
          <a:xfrm>
            <a:off x="4206532" y="4527612"/>
            <a:ext cx="2960684" cy="192255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Efficiency Requirement</a:t>
            </a:r>
          </a:p>
          <a:p>
            <a:pPr marL="285750" indent="-285750">
              <a:buFont typeface="Arial" panose="020B0604020202020204" pitchFamily="34" charset="0"/>
              <a:buChar char="•"/>
            </a:pPr>
            <a:r>
              <a:rPr lang="en-US" sz="1400" dirty="0"/>
              <a:t>The system should identify 95% correctly using details which are given by the user as inputs to improve the accuracy</a:t>
            </a:r>
          </a:p>
          <a:p>
            <a:pPr marL="285750" indent="-285750">
              <a:buFont typeface="Arial" panose="020B0604020202020204" pitchFamily="34" charset="0"/>
              <a:buChar char="•"/>
            </a:pPr>
            <a:r>
              <a:rPr lang="en-US" sz="1400" dirty="0"/>
              <a:t>System should response within a short time period</a:t>
            </a:r>
          </a:p>
          <a:p>
            <a:pPr algn="ctr"/>
            <a:endParaRPr lang="en-US" sz="1400" dirty="0"/>
          </a:p>
        </p:txBody>
      </p:sp>
    </p:spTree>
    <p:extLst>
      <p:ext uri="{BB962C8B-B14F-4D97-AF65-F5344CB8AC3E}">
        <p14:creationId xmlns:p14="http://schemas.microsoft.com/office/powerpoint/2010/main" val="17946447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6F03E9-0863-4107-A47B-D0235E7300B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Work breakdown Structure</a:t>
            </a:r>
          </a:p>
        </p:txBody>
      </p:sp>
      <p:pic>
        <p:nvPicPr>
          <p:cNvPr id="4" name="Picture 3" descr="Diagram&#10;&#10;Description automatically generated">
            <a:extLst>
              <a:ext uri="{FF2B5EF4-FFF2-40B4-BE49-F238E27FC236}">
                <a16:creationId xmlns:a16="http://schemas.microsoft.com/office/drawing/2014/main" id="{3CB71689-C73C-468A-BB0A-D324D3A870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4371" y="1139542"/>
            <a:ext cx="8299316" cy="5470420"/>
          </a:xfrm>
          <a:prstGeom prst="rect">
            <a:avLst/>
          </a:prstGeom>
        </p:spPr>
      </p:pic>
    </p:spTree>
    <p:extLst>
      <p:ext uri="{BB962C8B-B14F-4D97-AF65-F5344CB8AC3E}">
        <p14:creationId xmlns:p14="http://schemas.microsoft.com/office/powerpoint/2010/main" val="953691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670B55-DA30-4949-8437-A9389FEB97FF}"/>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Gantt Chart</a:t>
            </a:r>
          </a:p>
        </p:txBody>
      </p:sp>
      <p:pic>
        <p:nvPicPr>
          <p:cNvPr id="8" name="Picture 7" descr="A screenshot of a computer&#10;&#10;Description automatically generated with medium confidence">
            <a:extLst>
              <a:ext uri="{FF2B5EF4-FFF2-40B4-BE49-F238E27FC236}">
                <a16:creationId xmlns:a16="http://schemas.microsoft.com/office/drawing/2014/main" id="{F22220E5-0453-489E-8D78-D5606536F7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366" y="1926087"/>
            <a:ext cx="10445186" cy="4402142"/>
          </a:xfrm>
          <a:prstGeom prst="rect">
            <a:avLst/>
          </a:prstGeom>
        </p:spPr>
      </p:pic>
    </p:spTree>
    <p:extLst>
      <p:ext uri="{BB962C8B-B14F-4D97-AF65-F5344CB8AC3E}">
        <p14:creationId xmlns:p14="http://schemas.microsoft.com/office/powerpoint/2010/main" val="36231740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C0C828-8F50-4DAD-AAA5-E670EB0EDD76}"/>
              </a:ext>
            </a:extLst>
          </p:cNvPr>
          <p:cNvSpPr>
            <a:spLocks noGrp="1"/>
          </p:cNvSpPr>
          <p:nvPr>
            <p:ph type="title"/>
          </p:nvPr>
        </p:nvSpPr>
        <p:spPr>
          <a:xfrm>
            <a:off x="699713" y="204495"/>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Budget</a:t>
            </a:r>
          </a:p>
        </p:txBody>
      </p:sp>
      <p:graphicFrame>
        <p:nvGraphicFramePr>
          <p:cNvPr id="10" name="Table 9">
            <a:extLst>
              <a:ext uri="{FF2B5EF4-FFF2-40B4-BE49-F238E27FC236}">
                <a16:creationId xmlns:a16="http://schemas.microsoft.com/office/drawing/2014/main" id="{7C19CD98-3A05-4D4A-82ED-6D205B3F64CA}"/>
              </a:ext>
            </a:extLst>
          </p:cNvPr>
          <p:cNvGraphicFramePr>
            <a:graphicFrameLocks noGrp="1"/>
          </p:cNvGraphicFramePr>
          <p:nvPr>
            <p:extLst>
              <p:ext uri="{D42A27DB-BD31-4B8C-83A1-F6EECF244321}">
                <p14:modId xmlns:p14="http://schemas.microsoft.com/office/powerpoint/2010/main" val="2406718032"/>
              </p:ext>
            </p:extLst>
          </p:nvPr>
        </p:nvGraphicFramePr>
        <p:xfrm>
          <a:off x="2278743" y="2061028"/>
          <a:ext cx="7184571" cy="3410856"/>
        </p:xfrm>
        <a:graphic>
          <a:graphicData uri="http://schemas.openxmlformats.org/drawingml/2006/table">
            <a:tbl>
              <a:tblPr firstRow="1" firstCol="1" bandRow="1">
                <a:tableStyleId>{5C22544A-7EE6-4342-B048-85BDC9FD1C3A}</a:tableStyleId>
              </a:tblPr>
              <a:tblGrid>
                <a:gridCol w="3699862">
                  <a:extLst>
                    <a:ext uri="{9D8B030D-6E8A-4147-A177-3AD203B41FA5}">
                      <a16:colId xmlns:a16="http://schemas.microsoft.com/office/drawing/2014/main" val="4168981953"/>
                    </a:ext>
                  </a:extLst>
                </a:gridCol>
                <a:gridCol w="3484709">
                  <a:extLst>
                    <a:ext uri="{9D8B030D-6E8A-4147-A177-3AD203B41FA5}">
                      <a16:colId xmlns:a16="http://schemas.microsoft.com/office/drawing/2014/main" val="4148977927"/>
                    </a:ext>
                  </a:extLst>
                </a:gridCol>
              </a:tblGrid>
              <a:tr h="948395">
                <a:tc>
                  <a:txBody>
                    <a:bodyPr/>
                    <a:lstStyle/>
                    <a:p>
                      <a:pPr algn="just">
                        <a:lnSpc>
                          <a:spcPct val="107000"/>
                        </a:lnSpc>
                        <a:spcAft>
                          <a:spcPts val="800"/>
                        </a:spcAft>
                      </a:pPr>
                      <a:r>
                        <a:rPr lang="en-US" sz="2400" dirty="0">
                          <a:effectLst/>
                        </a:rPr>
                        <a:t>                    Item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2400" dirty="0">
                          <a:effectLst/>
                        </a:rPr>
                        <a:t>               Price (Rs.)</a:t>
                      </a:r>
                    </a:p>
                    <a:p>
                      <a:pPr algn="just">
                        <a:lnSpc>
                          <a:spcPct val="107000"/>
                        </a:lnSpc>
                        <a:spcAft>
                          <a:spcPts val="800"/>
                        </a:spcAft>
                      </a:pPr>
                      <a:r>
                        <a:rPr lang="en-US" sz="2400" dirty="0">
                          <a:effectLst/>
                        </a:rPr>
                        <a:t>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16267482"/>
                  </a:ext>
                </a:extLst>
              </a:tr>
              <a:tr h="643911">
                <a:tc>
                  <a:txBody>
                    <a:bodyPr/>
                    <a:lstStyle/>
                    <a:p>
                      <a:pPr algn="just">
                        <a:lnSpc>
                          <a:spcPct val="107000"/>
                        </a:lnSpc>
                        <a:spcAft>
                          <a:spcPts val="800"/>
                        </a:spcAft>
                      </a:pPr>
                      <a:r>
                        <a:rPr lang="en-US" sz="2400" dirty="0">
                          <a:effectLst/>
                        </a:rPr>
                        <a:t>Sample CT image</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2400" dirty="0">
                          <a:effectLst/>
                        </a:rPr>
                        <a:t>    5000</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18945100"/>
                  </a:ext>
                </a:extLst>
              </a:tr>
              <a:tr h="620834">
                <a:tc>
                  <a:txBody>
                    <a:bodyPr/>
                    <a:lstStyle/>
                    <a:p>
                      <a:pPr algn="just">
                        <a:lnSpc>
                          <a:spcPct val="107000"/>
                        </a:lnSpc>
                        <a:spcAft>
                          <a:spcPts val="800"/>
                        </a:spcAft>
                      </a:pPr>
                      <a:r>
                        <a:rPr lang="en-US" sz="2400" dirty="0">
                          <a:effectLst/>
                        </a:rPr>
                        <a:t>Documentation</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2400" dirty="0">
                          <a:effectLst/>
                        </a:rPr>
                        <a:t>    3000</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80160462"/>
                  </a:ext>
                </a:extLst>
              </a:tr>
              <a:tr h="598858">
                <a:tc>
                  <a:txBody>
                    <a:bodyPr/>
                    <a:lstStyle/>
                    <a:p>
                      <a:pPr algn="just">
                        <a:lnSpc>
                          <a:spcPct val="107000"/>
                        </a:lnSpc>
                        <a:spcAft>
                          <a:spcPts val="800"/>
                        </a:spcAft>
                      </a:pPr>
                      <a:r>
                        <a:rPr lang="en-US" sz="2400">
                          <a:effectLst/>
                        </a:rPr>
                        <a:t>Printing photocopies</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2400" dirty="0">
                          <a:effectLst/>
                        </a:rPr>
                        <a:t>   2000</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72938226"/>
                  </a:ext>
                </a:extLst>
              </a:tr>
              <a:tr h="598858">
                <a:tc>
                  <a:txBody>
                    <a:bodyPr/>
                    <a:lstStyle/>
                    <a:p>
                      <a:pPr algn="just">
                        <a:lnSpc>
                          <a:spcPct val="107000"/>
                        </a:lnSpc>
                        <a:spcAft>
                          <a:spcPts val="800"/>
                        </a:spcAft>
                      </a:pPr>
                      <a:r>
                        <a:rPr lang="en-US" sz="2400">
                          <a:effectLst/>
                        </a:rPr>
                        <a:t> Total</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2400" dirty="0">
                          <a:effectLst/>
                        </a:rPr>
                        <a:t>   10000</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22402230"/>
                  </a:ext>
                </a:extLst>
              </a:tr>
            </a:tbl>
          </a:graphicData>
        </a:graphic>
      </p:graphicFrame>
    </p:spTree>
    <p:extLst>
      <p:ext uri="{BB962C8B-B14F-4D97-AF65-F5344CB8AC3E}">
        <p14:creationId xmlns:p14="http://schemas.microsoft.com/office/powerpoint/2010/main" val="17625609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11B9E2-00AF-43B4-86E6-356643B09EB9}"/>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COMMERCIALIZATION</a:t>
            </a:r>
          </a:p>
        </p:txBody>
      </p:sp>
      <p:sp>
        <p:nvSpPr>
          <p:cNvPr id="3" name="Content Placeholder 2">
            <a:extLst>
              <a:ext uri="{FF2B5EF4-FFF2-40B4-BE49-F238E27FC236}">
                <a16:creationId xmlns:a16="http://schemas.microsoft.com/office/drawing/2014/main" id="{4F3B930D-0C44-4F34-B204-0087AFF4FD32}"/>
              </a:ext>
            </a:extLst>
          </p:cNvPr>
          <p:cNvSpPr>
            <a:spLocks noGrp="1"/>
          </p:cNvSpPr>
          <p:nvPr>
            <p:ph idx="1"/>
          </p:nvPr>
        </p:nvSpPr>
        <p:spPr>
          <a:xfrm>
            <a:off x="1114147" y="1885279"/>
            <a:ext cx="8358327" cy="4497766"/>
          </a:xfrm>
        </p:spPr>
        <p:txBody>
          <a:bodyPr anchor="ctr">
            <a:normAutofit/>
          </a:bodyPr>
          <a:lstStyle/>
          <a:p>
            <a:pPr>
              <a:lnSpc>
                <a:spcPct val="200000"/>
              </a:lnSpc>
              <a:buFont typeface="Wingdings" panose="05000000000000000000" pitchFamily="2" charset="2"/>
              <a:buChar char="Ø"/>
            </a:pPr>
            <a:r>
              <a:rPr lang="en-US" sz="3200" dirty="0"/>
              <a:t>The app will be released on the end of 2021</a:t>
            </a:r>
          </a:p>
          <a:p>
            <a:pPr>
              <a:lnSpc>
                <a:spcPct val="200000"/>
              </a:lnSpc>
              <a:buFont typeface="Wingdings" panose="05000000000000000000" pitchFamily="2" charset="2"/>
              <a:buChar char="Ø"/>
            </a:pPr>
            <a:r>
              <a:rPr lang="en-US" sz="3200" dirty="0"/>
              <a:t>Initial release contain 4 main functions .</a:t>
            </a:r>
          </a:p>
          <a:p>
            <a:pPr>
              <a:lnSpc>
                <a:spcPct val="200000"/>
              </a:lnSpc>
              <a:buFont typeface="Wingdings" panose="05000000000000000000" pitchFamily="2" charset="2"/>
              <a:buChar char="Ø"/>
            </a:pPr>
            <a:r>
              <a:rPr lang="en-US" sz="3200" dirty="0"/>
              <a:t>App will be published to google play .</a:t>
            </a:r>
          </a:p>
          <a:p>
            <a:pPr>
              <a:lnSpc>
                <a:spcPct val="200000"/>
              </a:lnSpc>
              <a:buFont typeface="Wingdings" panose="05000000000000000000" pitchFamily="2" charset="2"/>
              <a:buChar char="Ø"/>
            </a:pPr>
            <a:r>
              <a:rPr lang="en-US" sz="3200" dirty="0"/>
              <a:t>Initial app commercialization by Website</a:t>
            </a:r>
          </a:p>
        </p:txBody>
      </p:sp>
    </p:spTree>
    <p:extLst>
      <p:ext uri="{BB962C8B-B14F-4D97-AF65-F5344CB8AC3E}">
        <p14:creationId xmlns:p14="http://schemas.microsoft.com/office/powerpoint/2010/main" val="19779964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F73A75-8156-49A5-99B1-2058CEAF6CED}"/>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b="1" dirty="0">
                <a:solidFill>
                  <a:srgbClr val="FFFFFF"/>
                </a:solidFill>
              </a:rPr>
              <a:t>References</a:t>
            </a:r>
            <a:endParaRPr lang="en-US" sz="4000" kern="1200" dirty="0">
              <a:solidFill>
                <a:srgbClr val="FFFFFF"/>
              </a:solidFill>
              <a:latin typeface="+mj-lt"/>
              <a:ea typeface="+mj-ea"/>
              <a:cs typeface="+mj-cs"/>
            </a:endParaRPr>
          </a:p>
        </p:txBody>
      </p:sp>
      <p:sp>
        <p:nvSpPr>
          <p:cNvPr id="3" name="TextBox 2">
            <a:extLst>
              <a:ext uri="{FF2B5EF4-FFF2-40B4-BE49-F238E27FC236}">
                <a16:creationId xmlns:a16="http://schemas.microsoft.com/office/drawing/2014/main" id="{226EFF64-8C69-42CD-A14A-8055F8096AC2}"/>
              </a:ext>
            </a:extLst>
          </p:cNvPr>
          <p:cNvSpPr txBox="1"/>
          <p:nvPr/>
        </p:nvSpPr>
        <p:spPr>
          <a:xfrm>
            <a:off x="488272" y="2333685"/>
            <a:ext cx="10955045" cy="5139869"/>
          </a:xfrm>
          <a:prstGeom prst="rect">
            <a:avLst/>
          </a:prstGeom>
          <a:noFill/>
        </p:spPr>
        <p:txBody>
          <a:bodyPr wrap="square" rtlCol="0">
            <a:spAutoFit/>
          </a:bodyPr>
          <a:lstStyle/>
          <a:p>
            <a:r>
              <a:rPr lang="en-US" sz="2000" dirty="0">
                <a:effectLst/>
                <a:latin typeface="Times New Roman" panose="02020603050405020304" pitchFamily="18" charset="0"/>
                <a:ea typeface="Calibri" panose="020F0502020204030204" pitchFamily="34" charset="0"/>
                <a:cs typeface="Times New Roman" panose="02020603050405020304" pitchFamily="18" charset="0"/>
              </a:rPr>
              <a:t>[1] </a:t>
            </a:r>
            <a:r>
              <a:rPr lang="en-US" sz="2000" b="0" i="0" u="none" strike="noStrike" baseline="0" dirty="0" err="1">
                <a:latin typeface="Helvetica" panose="020B0604020202020204" pitchFamily="34" charset="0"/>
              </a:rPr>
              <a:t>Xuelin</a:t>
            </a:r>
            <a:r>
              <a:rPr lang="en-US" sz="2000" b="0" i="0" u="none" strike="noStrike" baseline="0" dirty="0">
                <a:latin typeface="Helvetica" panose="020B0604020202020204" pitchFamily="34" charset="0"/>
              </a:rPr>
              <a:t> Qian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nl-NL" sz="2000" dirty="0">
                <a:effectLst/>
                <a:latin typeface="Times New Roman" panose="02020603050405020304" pitchFamily="18" charset="0"/>
                <a:ea typeface="Calibri" panose="020F0502020204030204" pitchFamily="34" charset="0"/>
                <a:cs typeface="Times New Roman" panose="02020603050405020304" pitchFamily="18" charset="0"/>
              </a:rPr>
              <a:t>Student Member, IEEE, Huazhu Fu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Senior Member, IEEE,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Weiya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Shi, Tao Chen, Member, IEEE,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Yanwei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Fu , Member, IEEE, Fei Shan ,and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Xiangyang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Xue</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 Member, IEEE,  "M3Lung-Sys: A Deep Learning System for Multi-Class Lung Pneumonia Screening From CT Imaging," </a:t>
            </a:r>
            <a:r>
              <a:rPr lang="en-US" sz="2000" i="1" dirty="0">
                <a:effectLst/>
                <a:latin typeface="Times New Roman" panose="02020603050405020304" pitchFamily="18" charset="0"/>
                <a:ea typeface="Calibri" panose="020F0502020204030204" pitchFamily="34" charset="0"/>
                <a:cs typeface="Times New Roman" panose="02020603050405020304" pitchFamily="18" charset="0"/>
              </a:rPr>
              <a:t>IEEE,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2020.</a:t>
            </a:r>
          </a:p>
          <a:p>
            <a:endParaRPr lang="en-US" dirty="0"/>
          </a:p>
          <a:p>
            <a:endParaRPr lang="en-US" dirty="0"/>
          </a:p>
          <a:p>
            <a:r>
              <a:rPr lang="en-US" sz="2000" dirty="0">
                <a:effectLst/>
                <a:latin typeface="Times New Roman" panose="02020603050405020304" pitchFamily="18" charset="0"/>
                <a:ea typeface="Calibri" panose="020F0502020204030204" pitchFamily="34" charset="0"/>
                <a:cs typeface="Times New Roman" panose="02020603050405020304" pitchFamily="18" charset="0"/>
              </a:rPr>
              <a:t>[2] Naufal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Hilmizen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Alhadi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Bustamam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Devvi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Sarwinda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"The Multimodal Deep Learning for Diagnosing COVID-19 Pneumonia from Chest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CTScan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and X-Ray Images," </a:t>
            </a:r>
            <a:r>
              <a:rPr lang="en-US" sz="2000" i="1" dirty="0">
                <a:effectLst/>
                <a:latin typeface="Times New Roman" panose="02020603050405020304" pitchFamily="18" charset="0"/>
                <a:ea typeface="Calibri" panose="020F0502020204030204" pitchFamily="34" charset="0"/>
                <a:cs typeface="Times New Roman" panose="02020603050405020304" pitchFamily="18" charset="0"/>
              </a:rPr>
              <a:t>IEEE,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2020.</a:t>
            </a:r>
          </a:p>
          <a:p>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r>
              <a:rPr lang="en-US" sz="2000" dirty="0">
                <a:effectLst/>
                <a:latin typeface="Times New Roman" panose="02020603050405020304" pitchFamily="18" charset="0"/>
                <a:ea typeface="Calibri" panose="020F0502020204030204" pitchFamily="34" charset="0"/>
                <a:cs typeface="Times New Roman" panose="02020603050405020304" pitchFamily="18" charset="0"/>
              </a:rPr>
              <a:t>[3]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Sertan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Serte</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Ali Serener,  "Discerning COVID-19 from mycoplasma and viral pneumonia on CT images via deep learning," </a:t>
            </a:r>
            <a:r>
              <a:rPr lang="en-US" sz="2000" i="1" dirty="0">
                <a:effectLst/>
                <a:latin typeface="Times New Roman" panose="02020603050405020304" pitchFamily="18" charset="0"/>
                <a:ea typeface="Calibri" panose="020F0502020204030204" pitchFamily="34" charset="0"/>
                <a:cs typeface="Times New Roman" panose="02020603050405020304" pitchFamily="18" charset="0"/>
              </a:rPr>
              <a:t>IEEE,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2020.</a:t>
            </a:r>
          </a:p>
          <a:p>
            <a:endParaRPr lang="en-US" dirty="0">
              <a:latin typeface="Times New Roman" panose="02020603050405020304" pitchFamily="18" charset="0"/>
              <a:ea typeface="Calibri" panose="020F0502020204030204" pitchFamily="34" charset="0"/>
              <a:cs typeface="Times New Roman" panose="02020603050405020304" pitchFamily="18" charset="0"/>
            </a:endParaRPr>
          </a:p>
          <a:p>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6761338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A78BED-C505-4E82-8333-2A89C4F47F47}"/>
              </a:ext>
            </a:extLst>
          </p:cNvPr>
          <p:cNvSpPr>
            <a:spLocks noGrp="1"/>
          </p:cNvSpPr>
          <p:nvPr>
            <p:ph type="title"/>
          </p:nvPr>
        </p:nvSpPr>
        <p:spPr>
          <a:xfrm>
            <a:off x="6403756" y="3002624"/>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THANK YOU</a:t>
            </a:r>
          </a:p>
        </p:txBody>
      </p:sp>
      <p:pic>
        <p:nvPicPr>
          <p:cNvPr id="6" name="Graphic 5" descr="Accept">
            <a:extLst>
              <a:ext uri="{FF2B5EF4-FFF2-40B4-BE49-F238E27FC236}">
                <a16:creationId xmlns:a16="http://schemas.microsoft.com/office/drawing/2014/main" id="{A605760A-A97B-4C3F-8AA3-836050A6BE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9845955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7B356-ACA0-4776-AE70-17177584C6B6}"/>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a:t>Any Questions?</a:t>
            </a:r>
          </a:p>
        </p:txBody>
      </p:sp>
      <p:sp>
        <p:nvSpPr>
          <p:cNvPr id="16" name="Freeform: Shape 1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7" name="Picture 14" descr="Question mark on green pastel background">
            <a:extLst>
              <a:ext uri="{FF2B5EF4-FFF2-40B4-BE49-F238E27FC236}">
                <a16:creationId xmlns:a16="http://schemas.microsoft.com/office/drawing/2014/main" id="{C74813E3-023B-4D63-B976-FABE1DFA12D3}"/>
              </a:ext>
            </a:extLst>
          </p:cNvPr>
          <p:cNvPicPr>
            <a:picLocks noChangeAspect="1"/>
          </p:cNvPicPr>
          <p:nvPr/>
        </p:nvPicPr>
        <p:blipFill rotWithShape="1">
          <a:blip r:embed="rId2"/>
          <a:srcRect l="23134" r="4" b="4"/>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4610531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24D2A-B82B-4E28-B41C-79B6755F7D02}"/>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FE114B97-64E2-4442-81AC-F9DBFF3DDB03}"/>
              </a:ext>
            </a:extLst>
          </p:cNvPr>
          <p:cNvPicPr>
            <a:picLocks noChangeAspect="1"/>
          </p:cNvPicPr>
          <p:nvPr/>
        </p:nvPicPr>
        <p:blipFill rotWithShape="1">
          <a:blip r:embed="rId2">
            <a:extLst>
              <a:ext uri="{28A0092B-C50C-407E-A947-70E740481C1C}">
                <a14:useLocalDpi xmlns:a14="http://schemas.microsoft.com/office/drawing/2010/main" val="0"/>
              </a:ext>
            </a:extLst>
          </a:blip>
          <a:srcRect l="5259" r="15064" b="1"/>
          <a:stretch/>
        </p:blipFill>
        <p:spPr>
          <a:xfrm>
            <a:off x="0" y="-725703"/>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7" name="TextBox 6">
            <a:extLst>
              <a:ext uri="{FF2B5EF4-FFF2-40B4-BE49-F238E27FC236}">
                <a16:creationId xmlns:a16="http://schemas.microsoft.com/office/drawing/2014/main" id="{95D4B8EF-428C-4CDB-B969-7FEBE999D6A3}"/>
              </a:ext>
            </a:extLst>
          </p:cNvPr>
          <p:cNvSpPr txBox="1"/>
          <p:nvPr/>
        </p:nvSpPr>
        <p:spPr>
          <a:xfrm>
            <a:off x="3193143" y="3124200"/>
            <a:ext cx="7499409" cy="245268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b="1" dirty="0">
                <a:solidFill>
                  <a:srgbClr val="0070C0"/>
                </a:solidFill>
                <a:latin typeface="+mj-lt"/>
                <a:ea typeface="+mj-ea"/>
                <a:cs typeface="+mj-cs"/>
              </a:rPr>
              <a:t>System Overview diagram</a:t>
            </a:r>
          </a:p>
        </p:txBody>
      </p:sp>
      <p:pic>
        <p:nvPicPr>
          <p:cNvPr id="8" name="Google Shape;386;gc4c50add8e_0_17">
            <a:extLst>
              <a:ext uri="{FF2B5EF4-FFF2-40B4-BE49-F238E27FC236}">
                <a16:creationId xmlns:a16="http://schemas.microsoft.com/office/drawing/2014/main" id="{98D12524-725F-49D5-A961-29CED4378FE8}"/>
              </a:ext>
            </a:extLst>
          </p:cNvPr>
          <p:cNvPicPr preferRelativeResize="0"/>
          <p:nvPr/>
        </p:nvPicPr>
        <p:blipFill>
          <a:blip r:embed="rId3">
            <a:alphaModFix/>
          </a:blip>
          <a:stretch>
            <a:fillRect/>
          </a:stretch>
        </p:blipFill>
        <p:spPr>
          <a:xfrm rot="787075">
            <a:off x="9570787" y="4104263"/>
            <a:ext cx="2346462" cy="2690977"/>
          </a:xfrm>
          <a:prstGeom prst="rect">
            <a:avLst/>
          </a:prstGeom>
          <a:noFill/>
          <a:ln>
            <a:noFill/>
          </a:ln>
        </p:spPr>
      </p:pic>
    </p:spTree>
    <p:extLst>
      <p:ext uri="{BB962C8B-B14F-4D97-AF65-F5344CB8AC3E}">
        <p14:creationId xmlns:p14="http://schemas.microsoft.com/office/powerpoint/2010/main" val="1068822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08F965-B293-47B3-B684-4631A57C9685}"/>
              </a:ext>
            </a:extLst>
          </p:cNvPr>
          <p:cNvSpPr txBox="1"/>
          <p:nvPr/>
        </p:nvSpPr>
        <p:spPr>
          <a:xfrm>
            <a:off x="1746747" y="449142"/>
            <a:ext cx="8260860" cy="523220"/>
          </a:xfrm>
          <a:prstGeom prst="rect">
            <a:avLst/>
          </a:prstGeom>
          <a:noFill/>
        </p:spPr>
        <p:txBody>
          <a:bodyPr wrap="square" rtlCol="0">
            <a:spAutoFit/>
          </a:bodyPr>
          <a:lstStyle/>
          <a:p>
            <a:r>
              <a:rPr lang="en-US" sz="2800" b="1" dirty="0">
                <a:latin typeface="Segoe UI" panose="020B0502040204020203" pitchFamily="34" charset="0"/>
                <a:cs typeface="Segoe UI" panose="020B0502040204020203" pitchFamily="34" charset="0"/>
              </a:rPr>
              <a:t>System overview diagram</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19086" y="998722"/>
            <a:ext cx="9382401" cy="5715721"/>
          </a:xfrm>
          <a:prstGeom prst="rect">
            <a:avLst/>
          </a:prstGeom>
        </p:spPr>
      </p:pic>
    </p:spTree>
    <p:extLst>
      <p:ext uri="{BB962C8B-B14F-4D97-AF65-F5344CB8AC3E}">
        <p14:creationId xmlns:p14="http://schemas.microsoft.com/office/powerpoint/2010/main" val="9613766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Research presentation_RVA_v3" id="{DF2794B4-2314-4F87-8639-5DCB9EEE28EE}" vid="{3B969E49-204F-4FF6-BD10-D26195B8D4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FA97C606726EC479FC88EC913F2C582" ma:contentTypeVersion="12" ma:contentTypeDescription="Create a new document." ma:contentTypeScope="" ma:versionID="e14d4a099bca3832d7f4705fffc123f4">
  <xsd:schema xmlns:xsd="http://www.w3.org/2001/XMLSchema" xmlns:xs="http://www.w3.org/2001/XMLSchema" xmlns:p="http://schemas.microsoft.com/office/2006/metadata/properties" xmlns:ns2="ddae9ed0-935d-4509-b8b2-ac916c765c34" xmlns:ns3="db72c12f-87a4-44ab-bbc5-4cc8306b158a" targetNamespace="http://schemas.microsoft.com/office/2006/metadata/properties" ma:root="true" ma:fieldsID="87271c69c4ec105eaa8eb831bad07f96" ns2:_="" ns3:_="">
    <xsd:import namespace="ddae9ed0-935d-4509-b8b2-ac916c765c34"/>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ae9ed0-935d-4509-b8b2-ac916c765c3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ddae9ed0-935d-4509-b8b2-ac916c765c34"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04BA348-2F50-4A1E-ACE9-8694FCB29756}"/>
</file>

<file path=customXml/itemProps2.xml><?xml version="1.0" encoding="utf-8"?>
<ds:datastoreItem xmlns:ds="http://schemas.openxmlformats.org/officeDocument/2006/customXml" ds:itemID="{03C7D9E6-B0D9-433E-BD46-EB60F64F4DA8}">
  <ds:schemaRefs>
    <ds:schemaRef ds:uri="e9adf7d0-ab4e-41a4-bca0-418ac11ff59f"/>
    <ds:schemaRef ds:uri="ba854243-2884-4443-a7cf-31a8c24e9cc3"/>
    <ds:schemaRef ds:uri="http://purl.org/dc/terms/"/>
    <ds:schemaRef ds:uri="http://schemas.microsoft.com/office/2006/metadata/properties"/>
    <ds:schemaRef ds:uri="http://schemas.microsoft.com/office/2006/documentManagement/types"/>
    <ds:schemaRef ds:uri="http://purl.org/dc/dcmitype/"/>
    <ds:schemaRef ds:uri="http://schemas.openxmlformats.org/package/2006/metadata/core-properties"/>
    <ds:schemaRef ds:uri="http://schemas.microsoft.com/office/infopath/2007/PartnerControls"/>
    <ds:schemaRef ds:uri="http://www.w3.org/XML/1998/namespace"/>
    <ds:schemaRef ds:uri="http://purl.org/dc/elements/1.1/"/>
  </ds:schemaRefs>
</ds:datastoreItem>
</file>

<file path=customXml/itemProps3.xml><?xml version="1.0" encoding="utf-8"?>
<ds:datastoreItem xmlns:ds="http://schemas.openxmlformats.org/officeDocument/2006/customXml" ds:itemID="{5CA875DA-F9FD-4F83-A049-3B1027B542D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Research presentation</Template>
  <TotalTime>0</TotalTime>
  <Words>3197</Words>
  <Application>Microsoft Office PowerPoint</Application>
  <PresentationFormat>Widescreen</PresentationFormat>
  <Paragraphs>531</Paragraphs>
  <Slides>78</Slides>
  <Notes>0</Notes>
  <HiddenSlides>0</HiddenSlides>
  <MMClips>0</MMClips>
  <ScaleCrop>false</ScaleCrop>
  <HeadingPairs>
    <vt:vector size="4" baseType="variant">
      <vt:variant>
        <vt:lpstr>Theme</vt:lpstr>
      </vt:variant>
      <vt:variant>
        <vt:i4>1</vt:i4>
      </vt:variant>
      <vt:variant>
        <vt:lpstr>Slide Titles</vt:lpstr>
      </vt:variant>
      <vt:variant>
        <vt:i4>78</vt:i4>
      </vt:variant>
    </vt:vector>
  </HeadingPairs>
  <TitlesOfParts>
    <vt:vector size="79" baseType="lpstr">
      <vt:lpstr>Office Theme</vt:lpstr>
      <vt:lpstr>Smart assistant for ease the process of Covid-19 and Pneumonia detection                     Project ID - 2021_180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IT18115130 SENEVIRATHNE K.D.A  Information Technology</vt:lpstr>
      <vt:lpstr>Smart assistant to detect Covid-19 and Pneumonia by using Chest X-ray images</vt:lpstr>
      <vt:lpstr>PowerPoint Presentation</vt:lpstr>
      <vt:lpstr>PowerPoint Presentation</vt:lpstr>
      <vt:lpstr>Research Gap</vt:lpstr>
      <vt:lpstr>PowerPoint Presentation</vt:lpstr>
      <vt:lpstr>Specific Objectives</vt:lpstr>
      <vt:lpstr>Sub Objectives</vt:lpstr>
      <vt:lpstr>Research Methodology</vt:lpstr>
      <vt:lpstr>Research Methodology</vt:lpstr>
      <vt:lpstr>Technologies</vt:lpstr>
      <vt:lpstr>Requirements</vt:lpstr>
      <vt:lpstr>Work breakdown Structure</vt:lpstr>
      <vt:lpstr>Gantt Chart</vt:lpstr>
      <vt:lpstr>SUPPORTIVE INFORMATIONS</vt:lpstr>
      <vt:lpstr>COMMERCIALIZATION</vt:lpstr>
      <vt:lpstr>Budget</vt:lpstr>
      <vt:lpstr>References</vt:lpstr>
      <vt:lpstr>IT18125962 NIMANTHA W.A.R  Information Technology</vt:lpstr>
      <vt:lpstr>accurate diagnosis and predict risk level using symptoms </vt:lpstr>
      <vt:lpstr>PowerPoint Presentation</vt:lpstr>
      <vt:lpstr>Research Gap</vt:lpstr>
      <vt:lpstr>Specific Objectives</vt:lpstr>
      <vt:lpstr>Sub Objectives</vt:lpstr>
      <vt:lpstr>Research Methodology</vt:lpstr>
      <vt:lpstr>PowerPoint Presentation</vt:lpstr>
      <vt:lpstr>System Diagram</vt:lpstr>
      <vt:lpstr>Technologies, Algorithms , Programming Languages</vt:lpstr>
      <vt:lpstr>Requirements</vt:lpstr>
      <vt:lpstr>Work breakdown Structure(WBS)</vt:lpstr>
      <vt:lpstr>Gantt Chart</vt:lpstr>
      <vt:lpstr>Commercialization</vt:lpstr>
      <vt:lpstr>Budget</vt:lpstr>
      <vt:lpstr>References</vt:lpstr>
      <vt:lpstr>PowerPoint Presentation</vt:lpstr>
      <vt:lpstr>Medical Chatbot and doctor recommendation </vt:lpstr>
      <vt:lpstr>PowerPoint Presentation</vt:lpstr>
      <vt:lpstr>PowerPoint Presentation</vt:lpstr>
      <vt:lpstr>Research Gap</vt:lpstr>
      <vt:lpstr>PowerPoint Presentation</vt:lpstr>
      <vt:lpstr>Research Problem</vt:lpstr>
      <vt:lpstr>PowerPoint Presentation</vt:lpstr>
      <vt:lpstr>Sub Objectives</vt:lpstr>
      <vt:lpstr>Research Methodology</vt:lpstr>
      <vt:lpstr>System Diagram</vt:lpstr>
      <vt:lpstr>Technologies and Algorithms </vt:lpstr>
      <vt:lpstr>Requirements</vt:lpstr>
      <vt:lpstr>Work Breakdown Structure (WBS)</vt:lpstr>
      <vt:lpstr>Gantt Chart</vt:lpstr>
      <vt:lpstr>Supportive Information</vt:lpstr>
      <vt:lpstr>Budget</vt:lpstr>
      <vt:lpstr>Referrences</vt:lpstr>
      <vt:lpstr>IT18114836 Akalanka B.A  Information Technology</vt:lpstr>
      <vt:lpstr>Accurate diagnosis of Covid-19 using Chest CT Scan images  </vt:lpstr>
      <vt:lpstr>PowerPoint Presentation</vt:lpstr>
      <vt:lpstr>PowerPoint Presentation</vt:lpstr>
      <vt:lpstr>Research Gap</vt:lpstr>
      <vt:lpstr>Specific Objectives</vt:lpstr>
      <vt:lpstr>Sub Objectives</vt:lpstr>
      <vt:lpstr>Research Methodology</vt:lpstr>
      <vt:lpstr>Technologies and Algorithms</vt:lpstr>
      <vt:lpstr>Requirements</vt:lpstr>
      <vt:lpstr>Work breakdown Structure</vt:lpstr>
      <vt:lpstr>Gantt Chart</vt:lpstr>
      <vt:lpstr>Budget</vt:lpstr>
      <vt:lpstr>COMMERCIALIZATION</vt:lpstr>
      <vt:lpstr>References</vt:lpstr>
      <vt:lpstr>THANK YOU</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assistant for ease the process of Covid-19 and Pneumonia detection                       Project ID - 2021_201</dc:title>
  <dc:creator/>
  <cp:lastModifiedBy/>
  <cp:revision>187</cp:revision>
  <dcterms:created xsi:type="dcterms:W3CDTF">2021-03-07T17:31:23Z</dcterms:created>
  <dcterms:modified xsi:type="dcterms:W3CDTF">2021-06-30T12:07:45Z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0x0101009FA97C606726EC479FC88EC913F2C582</vt:lpwstr>
  </property>
</Properties>
</file>